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135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861A7-C8F5-4333-B97F-A992ADC0743D}"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A540F721-A329-4651-9D18-200D514249BB}">
      <dgm:prSet custT="1"/>
      <dgm:spPr/>
      <dgm:t>
        <a:bodyPr/>
        <a:lstStyle/>
        <a:p>
          <a:pPr algn="ctr" rtl="0"/>
          <a:r>
            <a:rPr lang="en-US" sz="2800" dirty="0">
              <a:latin typeface="Perpetua" panose="02020502060401020303" pitchFamily="18" charset="0"/>
            </a:rPr>
            <a:t>In the mid 60s representatives from the states agreed on the development of a nationwide interstate communications system.</a:t>
          </a:r>
        </a:p>
      </dgm:t>
    </dgm:pt>
    <dgm:pt modelId="{42539025-283A-434E-A4A7-60364C67D5EB}" type="parTrans" cxnId="{54682E63-97D4-4747-9D64-67C35167C81D}">
      <dgm:prSet/>
      <dgm:spPr/>
      <dgm:t>
        <a:bodyPr/>
        <a:lstStyle/>
        <a:p>
          <a:endParaRPr lang="en-US"/>
        </a:p>
      </dgm:t>
    </dgm:pt>
    <dgm:pt modelId="{815A1EBD-6431-4F5D-B1F7-34C6A459EDD0}" type="sibTrans" cxnId="{54682E63-97D4-4747-9D64-67C35167C81D}">
      <dgm:prSet/>
      <dgm:spPr/>
      <dgm:t>
        <a:bodyPr/>
        <a:lstStyle/>
        <a:p>
          <a:endParaRPr lang="en-US"/>
        </a:p>
      </dgm:t>
    </dgm:pt>
    <dgm:pt modelId="{C560C3D7-2AC6-48E8-809A-AC6E60CDB806}">
      <dgm:prSet custT="1"/>
      <dgm:spPr/>
      <dgm:t>
        <a:bodyPr/>
        <a:lstStyle/>
        <a:p>
          <a:pPr algn="ctr" rtl="0"/>
          <a:r>
            <a:rPr lang="en-US" sz="2800" dirty="0">
              <a:latin typeface="Perpetua" panose="02020502060401020303" pitchFamily="18" charset="0"/>
            </a:rPr>
            <a:t>In May of 1967 the LETS </a:t>
          </a:r>
        </a:p>
        <a:p>
          <a:pPr algn="ctr" rtl="0"/>
          <a:r>
            <a:rPr lang="en-US" sz="2800" dirty="0">
              <a:latin typeface="Perpetua" panose="02020502060401020303" pitchFamily="18" charset="0"/>
            </a:rPr>
            <a:t>(Law Enforcement Telecommunication System) was installed in Phoenix, AZ. </a:t>
          </a:r>
        </a:p>
      </dgm:t>
    </dgm:pt>
    <dgm:pt modelId="{E9D3C044-99FA-4CDB-B3D0-02D25DD5DD5B}" type="parTrans" cxnId="{19FC7BF9-E918-42AD-A6C0-BFE39334AE86}">
      <dgm:prSet/>
      <dgm:spPr/>
      <dgm:t>
        <a:bodyPr/>
        <a:lstStyle/>
        <a:p>
          <a:endParaRPr lang="en-US"/>
        </a:p>
      </dgm:t>
    </dgm:pt>
    <dgm:pt modelId="{3FBCF5DF-D717-4B6D-A039-6AF685CB50A3}" type="sibTrans" cxnId="{19FC7BF9-E918-42AD-A6C0-BFE39334AE86}">
      <dgm:prSet/>
      <dgm:spPr/>
      <dgm:t>
        <a:bodyPr/>
        <a:lstStyle/>
        <a:p>
          <a:endParaRPr lang="en-US"/>
        </a:p>
      </dgm:t>
    </dgm:pt>
    <dgm:pt modelId="{8766C3B9-ACD2-453F-BBFE-1B0690FF3E8F}" type="pres">
      <dgm:prSet presAssocID="{B95861A7-C8F5-4333-B97F-A992ADC0743D}" presName="linear" presStyleCnt="0">
        <dgm:presLayoutVars>
          <dgm:animLvl val="lvl"/>
          <dgm:resizeHandles val="exact"/>
        </dgm:presLayoutVars>
      </dgm:prSet>
      <dgm:spPr/>
    </dgm:pt>
    <dgm:pt modelId="{7859FDD7-870A-48BB-B646-3F78CC827E71}" type="pres">
      <dgm:prSet presAssocID="{A540F721-A329-4651-9D18-200D514249BB}" presName="parentText" presStyleLbl="node1" presStyleIdx="0" presStyleCnt="2">
        <dgm:presLayoutVars>
          <dgm:chMax val="0"/>
          <dgm:bulletEnabled val="1"/>
        </dgm:presLayoutVars>
      </dgm:prSet>
      <dgm:spPr/>
    </dgm:pt>
    <dgm:pt modelId="{6218EB67-84E5-46BB-AB3A-D25418EE8EB3}" type="pres">
      <dgm:prSet presAssocID="{815A1EBD-6431-4F5D-B1F7-34C6A459EDD0}" presName="spacer" presStyleCnt="0"/>
      <dgm:spPr/>
    </dgm:pt>
    <dgm:pt modelId="{A49D06B8-1533-43B0-AC89-3088C6188714}" type="pres">
      <dgm:prSet presAssocID="{C560C3D7-2AC6-48E8-809A-AC6E60CDB806}" presName="parentText" presStyleLbl="node1" presStyleIdx="1" presStyleCnt="2" custLinFactNeighborX="459" custLinFactNeighborY="-5316">
        <dgm:presLayoutVars>
          <dgm:chMax val="0"/>
          <dgm:bulletEnabled val="1"/>
        </dgm:presLayoutVars>
      </dgm:prSet>
      <dgm:spPr/>
    </dgm:pt>
  </dgm:ptLst>
  <dgm:cxnLst>
    <dgm:cxn modelId="{7D27B032-4FF9-4883-86D4-B2D158D23CA3}" type="presOf" srcId="{C560C3D7-2AC6-48E8-809A-AC6E60CDB806}" destId="{A49D06B8-1533-43B0-AC89-3088C6188714}" srcOrd="0" destOrd="0" presId="urn:microsoft.com/office/officeart/2005/8/layout/vList2"/>
    <dgm:cxn modelId="{54682E63-97D4-4747-9D64-67C35167C81D}" srcId="{B95861A7-C8F5-4333-B97F-A992ADC0743D}" destId="{A540F721-A329-4651-9D18-200D514249BB}" srcOrd="0" destOrd="0" parTransId="{42539025-283A-434E-A4A7-60364C67D5EB}" sibTransId="{815A1EBD-6431-4F5D-B1F7-34C6A459EDD0}"/>
    <dgm:cxn modelId="{55D68568-57E1-413C-8E3C-33EAB300C755}" type="presOf" srcId="{A540F721-A329-4651-9D18-200D514249BB}" destId="{7859FDD7-870A-48BB-B646-3F78CC827E71}" srcOrd="0" destOrd="0" presId="urn:microsoft.com/office/officeart/2005/8/layout/vList2"/>
    <dgm:cxn modelId="{A04962CA-C4DF-46BE-BB56-FE966C68A15C}" type="presOf" srcId="{B95861A7-C8F5-4333-B97F-A992ADC0743D}" destId="{8766C3B9-ACD2-453F-BBFE-1B0690FF3E8F}" srcOrd="0" destOrd="0" presId="urn:microsoft.com/office/officeart/2005/8/layout/vList2"/>
    <dgm:cxn modelId="{19FC7BF9-E918-42AD-A6C0-BFE39334AE86}" srcId="{B95861A7-C8F5-4333-B97F-A992ADC0743D}" destId="{C560C3D7-2AC6-48E8-809A-AC6E60CDB806}" srcOrd="1" destOrd="0" parTransId="{E9D3C044-99FA-4CDB-B3D0-02D25DD5DD5B}" sibTransId="{3FBCF5DF-D717-4B6D-A039-6AF685CB50A3}"/>
    <dgm:cxn modelId="{BC095652-9380-44C1-B4D7-0FA4762529AD}" type="presParOf" srcId="{8766C3B9-ACD2-453F-BBFE-1B0690FF3E8F}" destId="{7859FDD7-870A-48BB-B646-3F78CC827E71}" srcOrd="0" destOrd="0" presId="urn:microsoft.com/office/officeart/2005/8/layout/vList2"/>
    <dgm:cxn modelId="{32E4F068-428E-4B61-B3B4-2BA2424484A1}" type="presParOf" srcId="{8766C3B9-ACD2-453F-BBFE-1B0690FF3E8F}" destId="{6218EB67-84E5-46BB-AB3A-D25418EE8EB3}" srcOrd="1" destOrd="0" presId="urn:microsoft.com/office/officeart/2005/8/layout/vList2"/>
    <dgm:cxn modelId="{E39CADC3-1BFD-409E-A716-EB572EE8315E}" type="presParOf" srcId="{8766C3B9-ACD2-453F-BBFE-1B0690FF3E8F}" destId="{A49D06B8-1533-43B0-AC89-3088C618871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7F07DC-0175-4B9E-BF0B-6E16D2D5DDBD}"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4C81BB20-4552-48C8-AAF8-1C0F4E94CDF0}">
      <dgm:prSet/>
      <dgm:spPr/>
      <dgm:t>
        <a:bodyPr/>
        <a:lstStyle/>
        <a:p>
          <a:pPr rtl="0"/>
          <a:r>
            <a:rPr lang="en-US" b="1" u="sng" dirty="0">
              <a:latin typeface="Perpetua" panose="02020502060401020303" pitchFamily="18" charset="0"/>
            </a:rPr>
            <a:t>Training &amp; Education Committee</a:t>
          </a:r>
          <a:r>
            <a:rPr lang="en-US" b="1" dirty="0">
              <a:latin typeface="Perpetua" panose="02020502060401020303" pitchFamily="18" charset="0"/>
            </a:rPr>
            <a:t> </a:t>
          </a:r>
          <a:r>
            <a:rPr lang="en-US" dirty="0">
              <a:latin typeface="Perpetua" panose="02020502060401020303" pitchFamily="18" charset="0"/>
            </a:rPr>
            <a:t>– Provides information and guidance to the BOD on </a:t>
          </a:r>
          <a:r>
            <a:rPr lang="en-US" b="1" i="1" dirty="0">
              <a:latin typeface="Perpetua" panose="02020502060401020303" pitchFamily="18" charset="0"/>
            </a:rPr>
            <a:t>matters related to the Nlets training program</a:t>
          </a:r>
          <a:r>
            <a:rPr lang="en-US" dirty="0">
              <a:latin typeface="Perpetua" panose="02020502060401020303" pitchFamily="18" charset="0"/>
            </a:rPr>
            <a:t>.</a:t>
          </a:r>
        </a:p>
      </dgm:t>
    </dgm:pt>
    <dgm:pt modelId="{C650D9FB-5161-41E5-9CEE-7A2ECBFE80E8}" type="parTrans" cxnId="{8BA7A60A-D69D-452A-993E-64B452C06C75}">
      <dgm:prSet/>
      <dgm:spPr/>
      <dgm:t>
        <a:bodyPr/>
        <a:lstStyle/>
        <a:p>
          <a:endParaRPr lang="en-US"/>
        </a:p>
      </dgm:t>
    </dgm:pt>
    <dgm:pt modelId="{E4C5E626-480C-4E84-8ED1-46E9049EA766}" type="sibTrans" cxnId="{8BA7A60A-D69D-452A-993E-64B452C06C75}">
      <dgm:prSet/>
      <dgm:spPr/>
      <dgm:t>
        <a:bodyPr/>
        <a:lstStyle/>
        <a:p>
          <a:endParaRPr lang="en-US"/>
        </a:p>
      </dgm:t>
    </dgm:pt>
    <dgm:pt modelId="{7B33DEA3-9BAD-44E5-BD66-1369A1D4D579}">
      <dgm:prSet custT="1"/>
      <dgm:spPr/>
      <dgm:t>
        <a:bodyPr/>
        <a:lstStyle/>
        <a:p>
          <a:pPr rtl="0"/>
          <a:r>
            <a:rPr lang="en-US" sz="3200" b="1" u="sng" dirty="0">
              <a:latin typeface="Perpetua" panose="02020502060401020303" pitchFamily="18" charset="0"/>
            </a:rPr>
            <a:t>Brodie Assistance Fund Committee</a:t>
          </a:r>
          <a:r>
            <a:rPr lang="en-US" sz="3200" dirty="0">
              <a:latin typeface="Perpetua" panose="02020502060401020303" pitchFamily="18" charset="0"/>
            </a:rPr>
            <a:t> – Provides recommendations for approval of BAF applicants to the BOD. </a:t>
          </a:r>
        </a:p>
      </dgm:t>
    </dgm:pt>
    <dgm:pt modelId="{CEB93D58-D403-4B18-963D-5C1F86C69088}" type="parTrans" cxnId="{CB04A458-6216-47BB-8A0C-73F4AA056374}">
      <dgm:prSet/>
      <dgm:spPr/>
      <dgm:t>
        <a:bodyPr/>
        <a:lstStyle/>
        <a:p>
          <a:endParaRPr lang="en-US"/>
        </a:p>
      </dgm:t>
    </dgm:pt>
    <dgm:pt modelId="{0B1A57AC-0078-458D-98A8-1C6806B7CD64}" type="sibTrans" cxnId="{CB04A458-6216-47BB-8A0C-73F4AA056374}">
      <dgm:prSet/>
      <dgm:spPr/>
      <dgm:t>
        <a:bodyPr/>
        <a:lstStyle/>
        <a:p>
          <a:endParaRPr lang="en-US"/>
        </a:p>
      </dgm:t>
    </dgm:pt>
    <dgm:pt modelId="{8889EF42-F9C6-4881-9625-5F839B314EA1}" type="pres">
      <dgm:prSet presAssocID="{DB7F07DC-0175-4B9E-BF0B-6E16D2D5DDBD}" presName="linear" presStyleCnt="0">
        <dgm:presLayoutVars>
          <dgm:animLvl val="lvl"/>
          <dgm:resizeHandles val="exact"/>
        </dgm:presLayoutVars>
      </dgm:prSet>
      <dgm:spPr/>
    </dgm:pt>
    <dgm:pt modelId="{B33F41CC-F641-47E0-96CD-63A916608234}" type="pres">
      <dgm:prSet presAssocID="{4C81BB20-4552-48C8-AAF8-1C0F4E94CDF0}" presName="parentText" presStyleLbl="node1" presStyleIdx="0" presStyleCnt="2">
        <dgm:presLayoutVars>
          <dgm:chMax val="0"/>
          <dgm:bulletEnabled val="1"/>
        </dgm:presLayoutVars>
      </dgm:prSet>
      <dgm:spPr/>
    </dgm:pt>
    <dgm:pt modelId="{27C8F5E4-2EC2-4BFA-A54F-B99A0119C6DA}" type="pres">
      <dgm:prSet presAssocID="{E4C5E626-480C-4E84-8ED1-46E9049EA766}" presName="spacer" presStyleCnt="0"/>
      <dgm:spPr/>
    </dgm:pt>
    <dgm:pt modelId="{AA1FFF39-F4D8-411A-9C03-D98A87B8A712}" type="pres">
      <dgm:prSet presAssocID="{7B33DEA3-9BAD-44E5-BD66-1369A1D4D579}" presName="parentText" presStyleLbl="node1" presStyleIdx="1" presStyleCnt="2">
        <dgm:presLayoutVars>
          <dgm:chMax val="0"/>
          <dgm:bulletEnabled val="1"/>
        </dgm:presLayoutVars>
      </dgm:prSet>
      <dgm:spPr/>
    </dgm:pt>
  </dgm:ptLst>
  <dgm:cxnLst>
    <dgm:cxn modelId="{8BA7A60A-D69D-452A-993E-64B452C06C75}" srcId="{DB7F07DC-0175-4B9E-BF0B-6E16D2D5DDBD}" destId="{4C81BB20-4552-48C8-AAF8-1C0F4E94CDF0}" srcOrd="0" destOrd="0" parTransId="{C650D9FB-5161-41E5-9CEE-7A2ECBFE80E8}" sibTransId="{E4C5E626-480C-4E84-8ED1-46E9049EA766}"/>
    <dgm:cxn modelId="{CB04A458-6216-47BB-8A0C-73F4AA056374}" srcId="{DB7F07DC-0175-4B9E-BF0B-6E16D2D5DDBD}" destId="{7B33DEA3-9BAD-44E5-BD66-1369A1D4D579}" srcOrd="1" destOrd="0" parTransId="{CEB93D58-D403-4B18-963D-5C1F86C69088}" sibTransId="{0B1A57AC-0078-458D-98A8-1C6806B7CD64}"/>
    <dgm:cxn modelId="{691BC47C-7D48-4CF8-B9DA-6FBA4B74135D}" type="presOf" srcId="{DB7F07DC-0175-4B9E-BF0B-6E16D2D5DDBD}" destId="{8889EF42-F9C6-4881-9625-5F839B314EA1}" srcOrd="0" destOrd="0" presId="urn:microsoft.com/office/officeart/2005/8/layout/vList2"/>
    <dgm:cxn modelId="{22F6CDDC-9125-4FEB-9273-85194B08ECC4}" type="presOf" srcId="{4C81BB20-4552-48C8-AAF8-1C0F4E94CDF0}" destId="{B33F41CC-F641-47E0-96CD-63A916608234}" srcOrd="0" destOrd="0" presId="urn:microsoft.com/office/officeart/2005/8/layout/vList2"/>
    <dgm:cxn modelId="{00EEE6FF-47DB-4FDD-B6CB-E70307CFBF43}" type="presOf" srcId="{7B33DEA3-9BAD-44E5-BD66-1369A1D4D579}" destId="{AA1FFF39-F4D8-411A-9C03-D98A87B8A712}" srcOrd="0" destOrd="0" presId="urn:microsoft.com/office/officeart/2005/8/layout/vList2"/>
    <dgm:cxn modelId="{3B3137F3-8CDF-4232-93C2-B8FA51F470EB}" type="presParOf" srcId="{8889EF42-F9C6-4881-9625-5F839B314EA1}" destId="{B33F41CC-F641-47E0-96CD-63A916608234}" srcOrd="0" destOrd="0" presId="urn:microsoft.com/office/officeart/2005/8/layout/vList2"/>
    <dgm:cxn modelId="{F59823B1-CB3B-48B3-9E7F-8F9BFFED4EC7}" type="presParOf" srcId="{8889EF42-F9C6-4881-9625-5F839B314EA1}" destId="{27C8F5E4-2EC2-4BFA-A54F-B99A0119C6DA}" srcOrd="1" destOrd="0" presId="urn:microsoft.com/office/officeart/2005/8/layout/vList2"/>
    <dgm:cxn modelId="{316668CD-C910-48D7-A961-1C993E2FDDEA}" type="presParOf" srcId="{8889EF42-F9C6-4881-9625-5F839B314EA1}" destId="{AA1FFF39-F4D8-411A-9C03-D98A87B8A71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40366A8-9FFC-4A28-BA59-0AD699936013}"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D6F9238-CCFE-4664-BB43-F98397A4947C}">
      <dgm:prSet/>
      <dgm:spPr/>
      <dgm:t>
        <a:bodyPr/>
        <a:lstStyle/>
        <a:p>
          <a:pPr algn="ctr" rtl="0"/>
          <a:r>
            <a:rPr lang="en-US" dirty="0">
              <a:latin typeface="Perpetua" panose="02020502060401020303" pitchFamily="18" charset="0"/>
            </a:rPr>
            <a:t>Nlets is a </a:t>
          </a:r>
          <a:r>
            <a:rPr lang="en-US" b="1" i="1" dirty="0">
              <a:latin typeface="Perpetua" panose="02020502060401020303" pitchFamily="18" charset="0"/>
            </a:rPr>
            <a:t>computer-based message switching system </a:t>
          </a:r>
          <a:r>
            <a:rPr lang="en-US" dirty="0">
              <a:latin typeface="Perpetua" panose="02020502060401020303" pitchFamily="18" charset="0"/>
            </a:rPr>
            <a:t>that links together and supports every state, local, and federal law enforcement, justice, and public safety agency </a:t>
          </a:r>
          <a:r>
            <a:rPr lang="en-US" b="1" i="1" dirty="0">
              <a:latin typeface="Perpetua" panose="02020502060401020303" pitchFamily="18" charset="0"/>
            </a:rPr>
            <a:t>for the purposes of sharing and exchanging critical information</a:t>
          </a:r>
          <a:r>
            <a:rPr lang="en-US" dirty="0">
              <a:latin typeface="Perpetua" panose="02020502060401020303" pitchFamily="18" charset="0"/>
            </a:rPr>
            <a:t>.</a:t>
          </a:r>
        </a:p>
      </dgm:t>
    </dgm:pt>
    <dgm:pt modelId="{4DBFEF9B-E7AA-452B-9092-C0428E27CE6E}" type="parTrans" cxnId="{E69F3161-B665-472D-9457-D01974F74C34}">
      <dgm:prSet/>
      <dgm:spPr/>
      <dgm:t>
        <a:bodyPr/>
        <a:lstStyle/>
        <a:p>
          <a:endParaRPr lang="en-US"/>
        </a:p>
      </dgm:t>
    </dgm:pt>
    <dgm:pt modelId="{00D4F246-0B33-4149-804A-8088B480CEB8}" type="sibTrans" cxnId="{E69F3161-B665-472D-9457-D01974F74C34}">
      <dgm:prSet/>
      <dgm:spPr/>
      <dgm:t>
        <a:bodyPr/>
        <a:lstStyle/>
        <a:p>
          <a:endParaRPr lang="en-US"/>
        </a:p>
      </dgm:t>
    </dgm:pt>
    <dgm:pt modelId="{7D1E1A57-3CB2-499D-B601-1C9667F64259}" type="pres">
      <dgm:prSet presAssocID="{140366A8-9FFC-4A28-BA59-0AD699936013}" presName="linear" presStyleCnt="0">
        <dgm:presLayoutVars>
          <dgm:animLvl val="lvl"/>
          <dgm:resizeHandles val="exact"/>
        </dgm:presLayoutVars>
      </dgm:prSet>
      <dgm:spPr/>
    </dgm:pt>
    <dgm:pt modelId="{8001FAAD-73C3-47E3-83BC-CF56D87921FB}" type="pres">
      <dgm:prSet presAssocID="{BD6F9238-CCFE-4664-BB43-F98397A4947C}" presName="parentText" presStyleLbl="node1" presStyleIdx="0" presStyleCnt="1" custLinFactNeighborX="-4977">
        <dgm:presLayoutVars>
          <dgm:chMax val="0"/>
          <dgm:bulletEnabled val="1"/>
        </dgm:presLayoutVars>
      </dgm:prSet>
      <dgm:spPr/>
    </dgm:pt>
  </dgm:ptLst>
  <dgm:cxnLst>
    <dgm:cxn modelId="{EFD99E0D-B5C3-48AD-9DEC-9E489556067D}" type="presOf" srcId="{BD6F9238-CCFE-4664-BB43-F98397A4947C}" destId="{8001FAAD-73C3-47E3-83BC-CF56D87921FB}" srcOrd="0" destOrd="0" presId="urn:microsoft.com/office/officeart/2005/8/layout/vList2"/>
    <dgm:cxn modelId="{E69F3161-B665-472D-9457-D01974F74C34}" srcId="{140366A8-9FFC-4A28-BA59-0AD699936013}" destId="{BD6F9238-CCFE-4664-BB43-F98397A4947C}" srcOrd="0" destOrd="0" parTransId="{4DBFEF9B-E7AA-452B-9092-C0428E27CE6E}" sibTransId="{00D4F246-0B33-4149-804A-8088B480CEB8}"/>
    <dgm:cxn modelId="{85C7C6DA-7997-4833-8017-7480115C40F6}" type="presOf" srcId="{140366A8-9FFC-4A28-BA59-0AD699936013}" destId="{7D1E1A57-3CB2-499D-B601-1C9667F64259}" srcOrd="0" destOrd="0" presId="urn:microsoft.com/office/officeart/2005/8/layout/vList2"/>
    <dgm:cxn modelId="{EA033856-52D2-49F8-B367-EF04E7D63985}" type="presParOf" srcId="{7D1E1A57-3CB2-499D-B601-1C9667F64259}" destId="{8001FAAD-73C3-47E3-83BC-CF56D87921F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743563-9FCB-43C1-813C-E8B559F960A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5DCF052C-0BD1-48B5-BB7F-AD107203458B}">
      <dgm:prSet custT="1"/>
      <dgm:spPr/>
      <dgm:t>
        <a:bodyPr/>
        <a:lstStyle/>
        <a:p>
          <a:pPr algn="ctr" rtl="0"/>
          <a:r>
            <a:rPr lang="en-US" sz="2400" dirty="0">
              <a:latin typeface="Perpetua" panose="02020502060401020303" pitchFamily="18" charset="0"/>
            </a:rPr>
            <a:t>A Minnesota State Trooper pulls over a driver with a Texas driver license.</a:t>
          </a:r>
        </a:p>
      </dgm:t>
    </dgm:pt>
    <dgm:pt modelId="{83C8F47F-9895-42F7-AA53-A82C0A622C33}" type="parTrans" cxnId="{1E0EBFF4-B7A0-4B50-A81B-13ECE936416D}">
      <dgm:prSet/>
      <dgm:spPr/>
      <dgm:t>
        <a:bodyPr/>
        <a:lstStyle/>
        <a:p>
          <a:endParaRPr lang="en-US"/>
        </a:p>
      </dgm:t>
    </dgm:pt>
    <dgm:pt modelId="{A69B2E77-8DD6-4243-8ECE-E161AC8A0A49}" type="sibTrans" cxnId="{1E0EBFF4-B7A0-4B50-A81B-13ECE936416D}">
      <dgm:prSet/>
      <dgm:spPr/>
      <dgm:t>
        <a:bodyPr/>
        <a:lstStyle/>
        <a:p>
          <a:endParaRPr lang="en-US"/>
        </a:p>
      </dgm:t>
    </dgm:pt>
    <dgm:pt modelId="{4EA92B1A-5938-4C93-9EA9-4A6F1AC8EF0B}">
      <dgm:prSet custT="1"/>
      <dgm:spPr/>
      <dgm:t>
        <a:bodyPr/>
        <a:lstStyle/>
        <a:p>
          <a:pPr algn="ctr" rtl="0"/>
          <a:r>
            <a:rPr lang="en-US" sz="2400" dirty="0">
              <a:latin typeface="Perpetua" panose="02020502060401020303" pitchFamily="18" charset="0"/>
            </a:rPr>
            <a:t>Minnesota has no internal data on Texas drivers.</a:t>
          </a:r>
        </a:p>
      </dgm:t>
    </dgm:pt>
    <dgm:pt modelId="{01D55838-2390-4084-A63D-DEE2246D6465}" type="parTrans" cxnId="{9EF13DC7-3F80-4B30-8F58-9BD4EA7566FF}">
      <dgm:prSet/>
      <dgm:spPr/>
      <dgm:t>
        <a:bodyPr/>
        <a:lstStyle/>
        <a:p>
          <a:endParaRPr lang="en-US"/>
        </a:p>
      </dgm:t>
    </dgm:pt>
    <dgm:pt modelId="{E097676B-7FC3-4EDF-87B4-89D9A208EA85}" type="sibTrans" cxnId="{9EF13DC7-3F80-4B30-8F58-9BD4EA7566FF}">
      <dgm:prSet/>
      <dgm:spPr/>
      <dgm:t>
        <a:bodyPr/>
        <a:lstStyle/>
        <a:p>
          <a:endParaRPr lang="en-US"/>
        </a:p>
      </dgm:t>
    </dgm:pt>
    <dgm:pt modelId="{B22ECDFA-46DA-4477-B5BB-24656BEAD935}">
      <dgm:prSet custT="1"/>
      <dgm:spPr/>
      <dgm:t>
        <a:bodyPr/>
        <a:lstStyle/>
        <a:p>
          <a:pPr algn="ctr" rtl="0"/>
          <a:r>
            <a:rPr lang="en-US" sz="2400" dirty="0">
              <a:latin typeface="Perpetua" panose="02020502060401020303" pitchFamily="18" charset="0"/>
            </a:rPr>
            <a:t>A query is sent to Nlets</a:t>
          </a:r>
          <a:r>
            <a:rPr lang="en-US" sz="500" dirty="0">
              <a:latin typeface="Perpetua" panose="02020502060401020303" pitchFamily="18" charset="0"/>
            </a:rPr>
            <a:t>.</a:t>
          </a:r>
        </a:p>
      </dgm:t>
    </dgm:pt>
    <dgm:pt modelId="{AA43D0C7-A7C5-4391-9055-4D7B2F54ED6A}" type="parTrans" cxnId="{3C19EC46-1D24-4892-B2A6-4E340FE86A3C}">
      <dgm:prSet/>
      <dgm:spPr/>
      <dgm:t>
        <a:bodyPr/>
        <a:lstStyle/>
        <a:p>
          <a:endParaRPr lang="en-US"/>
        </a:p>
      </dgm:t>
    </dgm:pt>
    <dgm:pt modelId="{8F963FCF-3CA8-4DF4-8F19-F0B2E2729035}" type="sibTrans" cxnId="{3C19EC46-1D24-4892-B2A6-4E340FE86A3C}">
      <dgm:prSet/>
      <dgm:spPr/>
      <dgm:t>
        <a:bodyPr/>
        <a:lstStyle/>
        <a:p>
          <a:endParaRPr lang="en-US"/>
        </a:p>
      </dgm:t>
    </dgm:pt>
    <dgm:pt modelId="{FE5BEB2C-0120-44E4-B7D4-9841A60E0B43}" type="pres">
      <dgm:prSet presAssocID="{5E743563-9FCB-43C1-813C-E8B559F960A5}" presName="linear" presStyleCnt="0">
        <dgm:presLayoutVars>
          <dgm:animLvl val="lvl"/>
          <dgm:resizeHandles val="exact"/>
        </dgm:presLayoutVars>
      </dgm:prSet>
      <dgm:spPr/>
    </dgm:pt>
    <dgm:pt modelId="{5999D773-078B-4E25-88B8-B031FF45D058}" type="pres">
      <dgm:prSet presAssocID="{5DCF052C-0BD1-48B5-BB7F-AD107203458B}" presName="parentText" presStyleLbl="node1" presStyleIdx="0" presStyleCnt="3">
        <dgm:presLayoutVars>
          <dgm:chMax val="0"/>
          <dgm:bulletEnabled val="1"/>
        </dgm:presLayoutVars>
      </dgm:prSet>
      <dgm:spPr/>
    </dgm:pt>
    <dgm:pt modelId="{BB00DE10-C066-4252-B17D-066D058296CE}" type="pres">
      <dgm:prSet presAssocID="{A69B2E77-8DD6-4243-8ECE-E161AC8A0A49}" presName="spacer" presStyleCnt="0"/>
      <dgm:spPr/>
    </dgm:pt>
    <dgm:pt modelId="{FCFA9B74-37B7-4782-B63E-AA3E7AE3BC14}" type="pres">
      <dgm:prSet presAssocID="{4EA92B1A-5938-4C93-9EA9-4A6F1AC8EF0B}" presName="parentText" presStyleLbl="node1" presStyleIdx="1" presStyleCnt="3">
        <dgm:presLayoutVars>
          <dgm:chMax val="0"/>
          <dgm:bulletEnabled val="1"/>
        </dgm:presLayoutVars>
      </dgm:prSet>
      <dgm:spPr/>
    </dgm:pt>
    <dgm:pt modelId="{28FF4DEB-9B10-4EDC-85A0-BA9FB8388E1A}" type="pres">
      <dgm:prSet presAssocID="{E097676B-7FC3-4EDF-87B4-89D9A208EA85}" presName="spacer" presStyleCnt="0"/>
      <dgm:spPr/>
    </dgm:pt>
    <dgm:pt modelId="{8AECC3CB-AFA5-488C-A3A9-0B841F1D73CA}" type="pres">
      <dgm:prSet presAssocID="{B22ECDFA-46DA-4477-B5BB-24656BEAD935}" presName="parentText" presStyleLbl="node1" presStyleIdx="2" presStyleCnt="3">
        <dgm:presLayoutVars>
          <dgm:chMax val="0"/>
          <dgm:bulletEnabled val="1"/>
        </dgm:presLayoutVars>
      </dgm:prSet>
      <dgm:spPr/>
    </dgm:pt>
  </dgm:ptLst>
  <dgm:cxnLst>
    <dgm:cxn modelId="{E652A20C-C701-42EF-B74B-3FEEFA2E4BC2}" type="presOf" srcId="{4EA92B1A-5938-4C93-9EA9-4A6F1AC8EF0B}" destId="{FCFA9B74-37B7-4782-B63E-AA3E7AE3BC14}" srcOrd="0" destOrd="0" presId="urn:microsoft.com/office/officeart/2005/8/layout/vList2"/>
    <dgm:cxn modelId="{CCCAB114-E4A6-4BE6-A068-5F13B1420FE5}" type="presOf" srcId="{B22ECDFA-46DA-4477-B5BB-24656BEAD935}" destId="{8AECC3CB-AFA5-488C-A3A9-0B841F1D73CA}" srcOrd="0" destOrd="0" presId="urn:microsoft.com/office/officeart/2005/8/layout/vList2"/>
    <dgm:cxn modelId="{CF82A644-F23D-47E5-8BCB-FB7DE83973D6}" type="presOf" srcId="{5DCF052C-0BD1-48B5-BB7F-AD107203458B}" destId="{5999D773-078B-4E25-88B8-B031FF45D058}" srcOrd="0" destOrd="0" presId="urn:microsoft.com/office/officeart/2005/8/layout/vList2"/>
    <dgm:cxn modelId="{3C19EC46-1D24-4892-B2A6-4E340FE86A3C}" srcId="{5E743563-9FCB-43C1-813C-E8B559F960A5}" destId="{B22ECDFA-46DA-4477-B5BB-24656BEAD935}" srcOrd="2" destOrd="0" parTransId="{AA43D0C7-A7C5-4391-9055-4D7B2F54ED6A}" sibTransId="{8F963FCF-3CA8-4DF4-8F19-F0B2E2729035}"/>
    <dgm:cxn modelId="{AC687789-03A4-4A36-83C4-1060BC33CE49}" type="presOf" srcId="{5E743563-9FCB-43C1-813C-E8B559F960A5}" destId="{FE5BEB2C-0120-44E4-B7D4-9841A60E0B43}" srcOrd="0" destOrd="0" presId="urn:microsoft.com/office/officeart/2005/8/layout/vList2"/>
    <dgm:cxn modelId="{9EF13DC7-3F80-4B30-8F58-9BD4EA7566FF}" srcId="{5E743563-9FCB-43C1-813C-E8B559F960A5}" destId="{4EA92B1A-5938-4C93-9EA9-4A6F1AC8EF0B}" srcOrd="1" destOrd="0" parTransId="{01D55838-2390-4084-A63D-DEE2246D6465}" sibTransId="{E097676B-7FC3-4EDF-87B4-89D9A208EA85}"/>
    <dgm:cxn modelId="{1E0EBFF4-B7A0-4B50-A81B-13ECE936416D}" srcId="{5E743563-9FCB-43C1-813C-E8B559F960A5}" destId="{5DCF052C-0BD1-48B5-BB7F-AD107203458B}" srcOrd="0" destOrd="0" parTransId="{83C8F47F-9895-42F7-AA53-A82C0A622C33}" sibTransId="{A69B2E77-8DD6-4243-8ECE-E161AC8A0A49}"/>
    <dgm:cxn modelId="{1FF7D41B-5921-4C5E-BF13-60AFC1E68D75}" type="presParOf" srcId="{FE5BEB2C-0120-44E4-B7D4-9841A60E0B43}" destId="{5999D773-078B-4E25-88B8-B031FF45D058}" srcOrd="0" destOrd="0" presId="urn:microsoft.com/office/officeart/2005/8/layout/vList2"/>
    <dgm:cxn modelId="{168F283C-8695-4B9A-A2E0-E383A28B8DF8}" type="presParOf" srcId="{FE5BEB2C-0120-44E4-B7D4-9841A60E0B43}" destId="{BB00DE10-C066-4252-B17D-066D058296CE}" srcOrd="1" destOrd="0" presId="urn:microsoft.com/office/officeart/2005/8/layout/vList2"/>
    <dgm:cxn modelId="{AD2DFCF2-DA45-4ACC-BE2F-C6FD735E1C60}" type="presParOf" srcId="{FE5BEB2C-0120-44E4-B7D4-9841A60E0B43}" destId="{FCFA9B74-37B7-4782-B63E-AA3E7AE3BC14}" srcOrd="2" destOrd="0" presId="urn:microsoft.com/office/officeart/2005/8/layout/vList2"/>
    <dgm:cxn modelId="{F3A6BE13-45DD-48B3-94D5-02CF7B56FE0A}" type="presParOf" srcId="{FE5BEB2C-0120-44E4-B7D4-9841A60E0B43}" destId="{28FF4DEB-9B10-4EDC-85A0-BA9FB8388E1A}" srcOrd="3" destOrd="0" presId="urn:microsoft.com/office/officeart/2005/8/layout/vList2"/>
    <dgm:cxn modelId="{6A276536-C6F9-479F-93C4-67F2241F3A74}" type="presParOf" srcId="{FE5BEB2C-0120-44E4-B7D4-9841A60E0B43}" destId="{8AECC3CB-AFA5-488C-A3A9-0B841F1D73CA}"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014C660-2FFE-466C-AD0F-46105F9E11E0}"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ECC2D335-4BF6-48D9-BC07-5EF89C05ECAA}">
      <dgm:prSet custT="1"/>
      <dgm:spPr/>
      <dgm:t>
        <a:bodyPr/>
        <a:lstStyle/>
        <a:p>
          <a:pPr algn="ctr" rtl="0"/>
          <a:r>
            <a:rPr lang="en-US" sz="2400" dirty="0">
              <a:latin typeface="Perpetua" panose="02020502060401020303" pitchFamily="18" charset="0"/>
            </a:rPr>
            <a:t>Nlets receives the query from Minnesota, checks to make sure it is a valid request, then forwards the request to Texas.  </a:t>
          </a:r>
        </a:p>
      </dgm:t>
    </dgm:pt>
    <dgm:pt modelId="{75BE8CD2-630A-4457-A655-AEE02D2D82A7}" type="parTrans" cxnId="{46439CA1-8F19-48B8-986C-F8693C8E57BA}">
      <dgm:prSet/>
      <dgm:spPr/>
      <dgm:t>
        <a:bodyPr/>
        <a:lstStyle/>
        <a:p>
          <a:endParaRPr lang="en-US"/>
        </a:p>
      </dgm:t>
    </dgm:pt>
    <dgm:pt modelId="{F2F255B7-7CF9-46E3-9B51-0C71B0FD9120}" type="sibTrans" cxnId="{46439CA1-8F19-48B8-986C-F8693C8E57BA}">
      <dgm:prSet/>
      <dgm:spPr/>
      <dgm:t>
        <a:bodyPr/>
        <a:lstStyle/>
        <a:p>
          <a:endParaRPr lang="en-US"/>
        </a:p>
      </dgm:t>
    </dgm:pt>
    <dgm:pt modelId="{A715D1A0-F0B3-4321-B6BB-E9F1924027B2}" type="pres">
      <dgm:prSet presAssocID="{8014C660-2FFE-466C-AD0F-46105F9E11E0}" presName="linear" presStyleCnt="0">
        <dgm:presLayoutVars>
          <dgm:animLvl val="lvl"/>
          <dgm:resizeHandles val="exact"/>
        </dgm:presLayoutVars>
      </dgm:prSet>
      <dgm:spPr/>
    </dgm:pt>
    <dgm:pt modelId="{BCF38A92-C74A-4989-ACB2-4CB7820B631F}" type="pres">
      <dgm:prSet presAssocID="{ECC2D335-4BF6-48D9-BC07-5EF89C05ECAA}" presName="parentText" presStyleLbl="node1" presStyleIdx="0" presStyleCnt="1" custLinFactNeighborX="1262" custLinFactNeighborY="-66684">
        <dgm:presLayoutVars>
          <dgm:chMax val="0"/>
          <dgm:bulletEnabled val="1"/>
        </dgm:presLayoutVars>
      </dgm:prSet>
      <dgm:spPr/>
    </dgm:pt>
  </dgm:ptLst>
  <dgm:cxnLst>
    <dgm:cxn modelId="{7CFB0317-BD1F-4435-9AC2-BCC53E5219D0}" type="presOf" srcId="{ECC2D335-4BF6-48D9-BC07-5EF89C05ECAA}" destId="{BCF38A92-C74A-4989-ACB2-4CB7820B631F}" srcOrd="0" destOrd="0" presId="urn:microsoft.com/office/officeart/2005/8/layout/vList2"/>
    <dgm:cxn modelId="{46439CA1-8F19-48B8-986C-F8693C8E57BA}" srcId="{8014C660-2FFE-466C-AD0F-46105F9E11E0}" destId="{ECC2D335-4BF6-48D9-BC07-5EF89C05ECAA}" srcOrd="0" destOrd="0" parTransId="{75BE8CD2-630A-4457-A655-AEE02D2D82A7}" sibTransId="{F2F255B7-7CF9-46E3-9B51-0C71B0FD9120}"/>
    <dgm:cxn modelId="{04902BFB-4CAA-4109-8C28-446F031BBFA8}" type="presOf" srcId="{8014C660-2FFE-466C-AD0F-46105F9E11E0}" destId="{A715D1A0-F0B3-4321-B6BB-E9F1924027B2}" srcOrd="0" destOrd="0" presId="urn:microsoft.com/office/officeart/2005/8/layout/vList2"/>
    <dgm:cxn modelId="{9BB87909-015F-4696-802F-415CED54D82D}" type="presParOf" srcId="{A715D1A0-F0B3-4321-B6BB-E9F1924027B2}" destId="{BCF38A92-C74A-4989-ACB2-4CB7820B631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F091C5C-40C7-44A7-917E-FCB317521F8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6ACE225E-DF26-4C2F-A80A-EFC0D740DEC9}">
      <dgm:prSet custT="1"/>
      <dgm:spPr/>
      <dgm:t>
        <a:bodyPr/>
        <a:lstStyle/>
        <a:p>
          <a:pPr algn="ctr" rtl="0"/>
          <a:r>
            <a:rPr lang="en-US" sz="2400" dirty="0">
              <a:latin typeface="Perpetua" panose="02020502060401020303" pitchFamily="18" charset="0"/>
            </a:rPr>
            <a:t>Texas receives the query, checks the info needed by the out-of-state trooper, and sends an automated response back to Nlets.</a:t>
          </a:r>
        </a:p>
      </dgm:t>
    </dgm:pt>
    <dgm:pt modelId="{B24FAE16-A783-4B65-ADC2-A87DEF703EC4}" type="parTrans" cxnId="{5A334CE5-9752-4B00-8808-26D2B110576C}">
      <dgm:prSet/>
      <dgm:spPr/>
      <dgm:t>
        <a:bodyPr/>
        <a:lstStyle/>
        <a:p>
          <a:endParaRPr lang="en-US"/>
        </a:p>
      </dgm:t>
    </dgm:pt>
    <dgm:pt modelId="{E9BBAB38-B41E-482B-A880-B61E6BA96D74}" type="sibTrans" cxnId="{5A334CE5-9752-4B00-8808-26D2B110576C}">
      <dgm:prSet/>
      <dgm:spPr/>
      <dgm:t>
        <a:bodyPr/>
        <a:lstStyle/>
        <a:p>
          <a:endParaRPr lang="en-US"/>
        </a:p>
      </dgm:t>
    </dgm:pt>
    <dgm:pt modelId="{8DF07262-C7FB-47B2-94F3-07ED5FB1E17F}" type="pres">
      <dgm:prSet presAssocID="{EF091C5C-40C7-44A7-917E-FCB317521F80}" presName="linear" presStyleCnt="0">
        <dgm:presLayoutVars>
          <dgm:animLvl val="lvl"/>
          <dgm:resizeHandles val="exact"/>
        </dgm:presLayoutVars>
      </dgm:prSet>
      <dgm:spPr/>
    </dgm:pt>
    <dgm:pt modelId="{3CB57B01-3338-4B8C-9E01-0190E1A143A6}" type="pres">
      <dgm:prSet presAssocID="{6ACE225E-DF26-4C2F-A80A-EFC0D740DEC9}" presName="parentText" presStyleLbl="node1" presStyleIdx="0" presStyleCnt="1">
        <dgm:presLayoutVars>
          <dgm:chMax val="0"/>
          <dgm:bulletEnabled val="1"/>
        </dgm:presLayoutVars>
      </dgm:prSet>
      <dgm:spPr/>
    </dgm:pt>
  </dgm:ptLst>
  <dgm:cxnLst>
    <dgm:cxn modelId="{8B560C13-092A-4122-8959-3D5B3F01B0E3}" type="presOf" srcId="{6ACE225E-DF26-4C2F-A80A-EFC0D740DEC9}" destId="{3CB57B01-3338-4B8C-9E01-0190E1A143A6}" srcOrd="0" destOrd="0" presId="urn:microsoft.com/office/officeart/2005/8/layout/vList2"/>
    <dgm:cxn modelId="{DDA5DC7E-EA4B-467D-A908-CE595BE7C32D}" type="presOf" srcId="{EF091C5C-40C7-44A7-917E-FCB317521F80}" destId="{8DF07262-C7FB-47B2-94F3-07ED5FB1E17F}" srcOrd="0" destOrd="0" presId="urn:microsoft.com/office/officeart/2005/8/layout/vList2"/>
    <dgm:cxn modelId="{5A334CE5-9752-4B00-8808-26D2B110576C}" srcId="{EF091C5C-40C7-44A7-917E-FCB317521F80}" destId="{6ACE225E-DF26-4C2F-A80A-EFC0D740DEC9}" srcOrd="0" destOrd="0" parTransId="{B24FAE16-A783-4B65-ADC2-A87DEF703EC4}" sibTransId="{E9BBAB38-B41E-482B-A880-B61E6BA96D74}"/>
    <dgm:cxn modelId="{E0FA69D1-AB99-4E57-865D-A11E455DDDED}" type="presParOf" srcId="{8DF07262-C7FB-47B2-94F3-07ED5FB1E17F}" destId="{3CB57B01-3338-4B8C-9E01-0190E1A143A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2A72C07-CCA4-4300-A719-17005CACD3A6}"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41DCEF70-C13D-4B98-A464-17E6D83E2058}">
      <dgm:prSet custT="1"/>
      <dgm:spPr/>
      <dgm:t>
        <a:bodyPr/>
        <a:lstStyle/>
        <a:p>
          <a:pPr algn="ctr" rtl="0"/>
          <a:r>
            <a:rPr lang="en-US" sz="2400" dirty="0">
              <a:latin typeface="Perpetua" panose="02020502060401020303" pitchFamily="18" charset="0"/>
            </a:rPr>
            <a:t>Nlets receives the response from Texas and forwards the information back to Minnesota and the requesting trooper.</a:t>
          </a:r>
        </a:p>
      </dgm:t>
    </dgm:pt>
    <dgm:pt modelId="{C45BBBB3-F982-47E4-8935-59C6A09D0219}" type="parTrans" cxnId="{C5268274-FE4D-4512-A264-A86279DF7141}">
      <dgm:prSet/>
      <dgm:spPr/>
      <dgm:t>
        <a:bodyPr/>
        <a:lstStyle/>
        <a:p>
          <a:endParaRPr lang="en-US"/>
        </a:p>
      </dgm:t>
    </dgm:pt>
    <dgm:pt modelId="{8343B080-D423-4B33-A648-992FC63E00EA}" type="sibTrans" cxnId="{C5268274-FE4D-4512-A264-A86279DF7141}">
      <dgm:prSet/>
      <dgm:spPr/>
      <dgm:t>
        <a:bodyPr/>
        <a:lstStyle/>
        <a:p>
          <a:endParaRPr lang="en-US"/>
        </a:p>
      </dgm:t>
    </dgm:pt>
    <dgm:pt modelId="{EFE9CFEA-224C-4A83-B645-9F84B18582A4}" type="pres">
      <dgm:prSet presAssocID="{A2A72C07-CCA4-4300-A719-17005CACD3A6}" presName="linear" presStyleCnt="0">
        <dgm:presLayoutVars>
          <dgm:animLvl val="lvl"/>
          <dgm:resizeHandles val="exact"/>
        </dgm:presLayoutVars>
      </dgm:prSet>
      <dgm:spPr/>
    </dgm:pt>
    <dgm:pt modelId="{A0B36B99-5316-463A-B537-B3373DFEB215}" type="pres">
      <dgm:prSet presAssocID="{41DCEF70-C13D-4B98-A464-17E6D83E2058}" presName="parentText" presStyleLbl="node1" presStyleIdx="0" presStyleCnt="1">
        <dgm:presLayoutVars>
          <dgm:chMax val="0"/>
          <dgm:bulletEnabled val="1"/>
        </dgm:presLayoutVars>
      </dgm:prSet>
      <dgm:spPr/>
    </dgm:pt>
  </dgm:ptLst>
  <dgm:cxnLst>
    <dgm:cxn modelId="{C5268274-FE4D-4512-A264-A86279DF7141}" srcId="{A2A72C07-CCA4-4300-A719-17005CACD3A6}" destId="{41DCEF70-C13D-4B98-A464-17E6D83E2058}" srcOrd="0" destOrd="0" parTransId="{C45BBBB3-F982-47E4-8935-59C6A09D0219}" sibTransId="{8343B080-D423-4B33-A648-992FC63E00EA}"/>
    <dgm:cxn modelId="{040B84AB-E19C-433C-B98F-C184E90A287D}" type="presOf" srcId="{41DCEF70-C13D-4B98-A464-17E6D83E2058}" destId="{A0B36B99-5316-463A-B537-B3373DFEB215}" srcOrd="0" destOrd="0" presId="urn:microsoft.com/office/officeart/2005/8/layout/vList2"/>
    <dgm:cxn modelId="{E1874DB8-DBB1-433B-B961-03E1F7597EA9}" type="presOf" srcId="{A2A72C07-CCA4-4300-A719-17005CACD3A6}" destId="{EFE9CFEA-224C-4A83-B645-9F84B18582A4}" srcOrd="0" destOrd="0" presId="urn:microsoft.com/office/officeart/2005/8/layout/vList2"/>
    <dgm:cxn modelId="{E03BFE53-C6B1-4365-AF2D-649F810AC519}" type="presParOf" srcId="{EFE9CFEA-224C-4A83-B645-9F84B18582A4}" destId="{A0B36B99-5316-463A-B537-B3373DFEB21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9F952F2-5153-4FC8-9122-14E32279E264}" type="doc">
      <dgm:prSet loTypeId="urn:microsoft.com/office/officeart/2005/8/layout/hierarchy3" loCatId="hierarchy" qsTypeId="urn:microsoft.com/office/officeart/2005/8/quickstyle/simple3" qsCatId="simple" csTypeId="urn:microsoft.com/office/officeart/2005/8/colors/accent1_2" csCatId="accent1" phldr="1"/>
      <dgm:spPr/>
      <dgm:t>
        <a:bodyPr/>
        <a:lstStyle/>
        <a:p>
          <a:endParaRPr lang="en-US"/>
        </a:p>
      </dgm:t>
    </dgm:pt>
    <dgm:pt modelId="{4D15D7E7-C704-4987-8693-8F38E35CE9DC}">
      <dgm:prSet custT="1"/>
      <dgm:spPr/>
      <dgm:t>
        <a:bodyPr/>
        <a:lstStyle/>
        <a:p>
          <a:pPr rtl="0"/>
          <a:r>
            <a:rPr lang="en-US" sz="2800" dirty="0">
              <a:latin typeface="Perpetua" panose="02020502060401020303" pitchFamily="18" charset="0"/>
            </a:rPr>
            <a:t>Over 2 billion transactions were processed by Nlets last year.</a:t>
          </a:r>
        </a:p>
      </dgm:t>
    </dgm:pt>
    <dgm:pt modelId="{49A9E439-6C24-425E-BDE2-E0CBB90816FC}" type="parTrans" cxnId="{28E0A30A-4F5F-44F4-A423-D34D553BC6D6}">
      <dgm:prSet/>
      <dgm:spPr/>
      <dgm:t>
        <a:bodyPr/>
        <a:lstStyle/>
        <a:p>
          <a:endParaRPr lang="en-US"/>
        </a:p>
      </dgm:t>
    </dgm:pt>
    <dgm:pt modelId="{CEF95E4F-D028-4504-947B-3D0009AC5830}" type="sibTrans" cxnId="{28E0A30A-4F5F-44F4-A423-D34D553BC6D6}">
      <dgm:prSet/>
      <dgm:spPr/>
      <dgm:t>
        <a:bodyPr/>
        <a:lstStyle/>
        <a:p>
          <a:endParaRPr lang="en-US"/>
        </a:p>
      </dgm:t>
    </dgm:pt>
    <dgm:pt modelId="{C474133B-9627-4738-B6E5-08FB6D6791CC}" type="pres">
      <dgm:prSet presAssocID="{89F952F2-5153-4FC8-9122-14E32279E264}" presName="diagram" presStyleCnt="0">
        <dgm:presLayoutVars>
          <dgm:chPref val="1"/>
          <dgm:dir/>
          <dgm:animOne val="branch"/>
          <dgm:animLvl val="lvl"/>
          <dgm:resizeHandles/>
        </dgm:presLayoutVars>
      </dgm:prSet>
      <dgm:spPr/>
    </dgm:pt>
    <dgm:pt modelId="{9A13142E-0898-4178-BB47-A1CFE31D546A}" type="pres">
      <dgm:prSet presAssocID="{4D15D7E7-C704-4987-8693-8F38E35CE9DC}" presName="root" presStyleCnt="0"/>
      <dgm:spPr/>
    </dgm:pt>
    <dgm:pt modelId="{48D02F20-332A-472D-8643-96E712F23027}" type="pres">
      <dgm:prSet presAssocID="{4D15D7E7-C704-4987-8693-8F38E35CE9DC}" presName="rootComposite" presStyleCnt="0"/>
      <dgm:spPr/>
    </dgm:pt>
    <dgm:pt modelId="{D178FB27-B65D-44F4-98E6-7CE6E9CCE391}" type="pres">
      <dgm:prSet presAssocID="{4D15D7E7-C704-4987-8693-8F38E35CE9DC}" presName="rootText" presStyleLbl="node1" presStyleIdx="0" presStyleCnt="1" custScaleX="121145"/>
      <dgm:spPr/>
    </dgm:pt>
    <dgm:pt modelId="{A0406C92-EBB5-452F-BFEB-93187774B6AB}" type="pres">
      <dgm:prSet presAssocID="{4D15D7E7-C704-4987-8693-8F38E35CE9DC}" presName="rootConnector" presStyleLbl="node1" presStyleIdx="0" presStyleCnt="1"/>
      <dgm:spPr/>
    </dgm:pt>
    <dgm:pt modelId="{B984054B-AB0E-41E2-9865-41AC46F77713}" type="pres">
      <dgm:prSet presAssocID="{4D15D7E7-C704-4987-8693-8F38E35CE9DC}" presName="childShape" presStyleCnt="0"/>
      <dgm:spPr/>
    </dgm:pt>
  </dgm:ptLst>
  <dgm:cxnLst>
    <dgm:cxn modelId="{8149870A-F6C2-4E26-9C3C-4DB6A3D3F32F}" type="presOf" srcId="{89F952F2-5153-4FC8-9122-14E32279E264}" destId="{C474133B-9627-4738-B6E5-08FB6D6791CC}" srcOrd="0" destOrd="0" presId="urn:microsoft.com/office/officeart/2005/8/layout/hierarchy3"/>
    <dgm:cxn modelId="{28E0A30A-4F5F-44F4-A423-D34D553BC6D6}" srcId="{89F952F2-5153-4FC8-9122-14E32279E264}" destId="{4D15D7E7-C704-4987-8693-8F38E35CE9DC}" srcOrd="0" destOrd="0" parTransId="{49A9E439-6C24-425E-BDE2-E0CBB90816FC}" sibTransId="{CEF95E4F-D028-4504-947B-3D0009AC5830}"/>
    <dgm:cxn modelId="{BF78C770-4D3D-4A7D-9BC7-75B3494AEDF4}" type="presOf" srcId="{4D15D7E7-C704-4987-8693-8F38E35CE9DC}" destId="{A0406C92-EBB5-452F-BFEB-93187774B6AB}" srcOrd="1" destOrd="0" presId="urn:microsoft.com/office/officeart/2005/8/layout/hierarchy3"/>
    <dgm:cxn modelId="{4998E7B9-A808-4EAD-8E39-6A022A58C3E5}" type="presOf" srcId="{4D15D7E7-C704-4987-8693-8F38E35CE9DC}" destId="{D178FB27-B65D-44F4-98E6-7CE6E9CCE391}" srcOrd="0" destOrd="0" presId="urn:microsoft.com/office/officeart/2005/8/layout/hierarchy3"/>
    <dgm:cxn modelId="{0706ECD3-D0AC-47D2-93B2-9222E46F93DA}" type="presParOf" srcId="{C474133B-9627-4738-B6E5-08FB6D6791CC}" destId="{9A13142E-0898-4178-BB47-A1CFE31D546A}" srcOrd="0" destOrd="0" presId="urn:microsoft.com/office/officeart/2005/8/layout/hierarchy3"/>
    <dgm:cxn modelId="{3A4F36F5-5C99-42F5-B5C0-65C1336ECEC2}" type="presParOf" srcId="{9A13142E-0898-4178-BB47-A1CFE31D546A}" destId="{48D02F20-332A-472D-8643-96E712F23027}" srcOrd="0" destOrd="0" presId="urn:microsoft.com/office/officeart/2005/8/layout/hierarchy3"/>
    <dgm:cxn modelId="{FE51ACAC-C954-4A50-843C-B1395D25E53D}" type="presParOf" srcId="{48D02F20-332A-472D-8643-96E712F23027}" destId="{D178FB27-B65D-44F4-98E6-7CE6E9CCE391}" srcOrd="0" destOrd="0" presId="urn:microsoft.com/office/officeart/2005/8/layout/hierarchy3"/>
    <dgm:cxn modelId="{8EA8D719-E494-4119-B03B-EDDDB6567789}" type="presParOf" srcId="{48D02F20-332A-472D-8643-96E712F23027}" destId="{A0406C92-EBB5-452F-BFEB-93187774B6AB}" srcOrd="1" destOrd="0" presId="urn:microsoft.com/office/officeart/2005/8/layout/hierarchy3"/>
    <dgm:cxn modelId="{A01A3C5D-4B0C-4253-BAE3-AF255FD8318A}" type="presParOf" srcId="{9A13142E-0898-4178-BB47-A1CFE31D546A}" destId="{B984054B-AB0E-41E2-9865-41AC46F77713}"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26596B-F5A5-464D-9421-3187DF3D64BD}"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C46CF64-61F0-4B47-87D8-F677A8D7422D}">
      <dgm:prSet custT="1"/>
      <dgm:spPr/>
      <dgm:t>
        <a:bodyPr/>
        <a:lstStyle/>
        <a:p>
          <a:pPr algn="ctr" rtl="0"/>
          <a:r>
            <a:rPr lang="en-US" sz="2800" dirty="0">
              <a:latin typeface="Perpetua" panose="02020502060401020303" pitchFamily="18" charset="0"/>
            </a:rPr>
            <a:t>We have existed for 50 years to connect all 50 states, the District of Columbia, Puerto Rico, Virgin Island, Guam, and Canada along with 28 federal agencies and various associate members for the </a:t>
          </a:r>
          <a:r>
            <a:rPr lang="en-US" sz="2800" b="1" i="1" dirty="0">
              <a:latin typeface="Perpetua" panose="02020502060401020303" pitchFamily="18" charset="0"/>
            </a:rPr>
            <a:t>secure exchange of criminal justice data</a:t>
          </a:r>
          <a:r>
            <a:rPr lang="en-US" sz="2800" dirty="0">
              <a:latin typeface="Perpetua" panose="02020502060401020303" pitchFamily="18" charset="0"/>
            </a:rPr>
            <a:t> necessary to complete our law enforcement, justice, and public safety mission.</a:t>
          </a:r>
        </a:p>
      </dgm:t>
    </dgm:pt>
    <dgm:pt modelId="{EC9A3A0B-EA88-4162-822C-CBA47B1BC81A}" type="parTrans" cxnId="{3A1B3305-AEC9-4085-A29A-B51EC96950CE}">
      <dgm:prSet/>
      <dgm:spPr/>
      <dgm:t>
        <a:bodyPr/>
        <a:lstStyle/>
        <a:p>
          <a:endParaRPr lang="en-US"/>
        </a:p>
      </dgm:t>
    </dgm:pt>
    <dgm:pt modelId="{ACD97B4F-FDC3-40DA-9B5A-A48D439A6F2D}" type="sibTrans" cxnId="{3A1B3305-AEC9-4085-A29A-B51EC96950CE}">
      <dgm:prSet/>
      <dgm:spPr/>
      <dgm:t>
        <a:bodyPr/>
        <a:lstStyle/>
        <a:p>
          <a:endParaRPr lang="en-US"/>
        </a:p>
      </dgm:t>
    </dgm:pt>
    <dgm:pt modelId="{CB3BFF6D-7A81-40D6-A2EA-7044A0482E97}" type="pres">
      <dgm:prSet presAssocID="{F526596B-F5A5-464D-9421-3187DF3D64BD}" presName="linear" presStyleCnt="0">
        <dgm:presLayoutVars>
          <dgm:animLvl val="lvl"/>
          <dgm:resizeHandles val="exact"/>
        </dgm:presLayoutVars>
      </dgm:prSet>
      <dgm:spPr/>
    </dgm:pt>
    <dgm:pt modelId="{06B722F6-CA92-4396-BB57-3E614D134DC4}" type="pres">
      <dgm:prSet presAssocID="{BC46CF64-61F0-4B47-87D8-F677A8D7422D}" presName="parentText" presStyleLbl="node1" presStyleIdx="0" presStyleCnt="1">
        <dgm:presLayoutVars>
          <dgm:chMax val="0"/>
          <dgm:bulletEnabled val="1"/>
        </dgm:presLayoutVars>
      </dgm:prSet>
      <dgm:spPr/>
    </dgm:pt>
  </dgm:ptLst>
  <dgm:cxnLst>
    <dgm:cxn modelId="{3A1B3305-AEC9-4085-A29A-B51EC96950CE}" srcId="{F526596B-F5A5-464D-9421-3187DF3D64BD}" destId="{BC46CF64-61F0-4B47-87D8-F677A8D7422D}" srcOrd="0" destOrd="0" parTransId="{EC9A3A0B-EA88-4162-822C-CBA47B1BC81A}" sibTransId="{ACD97B4F-FDC3-40DA-9B5A-A48D439A6F2D}"/>
    <dgm:cxn modelId="{2969161E-501B-41AD-B1E7-C6A309741155}" type="presOf" srcId="{BC46CF64-61F0-4B47-87D8-F677A8D7422D}" destId="{06B722F6-CA92-4396-BB57-3E614D134DC4}" srcOrd="0" destOrd="0" presId="urn:microsoft.com/office/officeart/2005/8/layout/vList2"/>
    <dgm:cxn modelId="{40FC0678-AB84-4008-AAAC-C6F6D86B0847}" type="presOf" srcId="{F526596B-F5A5-464D-9421-3187DF3D64BD}" destId="{CB3BFF6D-7A81-40D6-A2EA-7044A0482E97}" srcOrd="0" destOrd="0" presId="urn:microsoft.com/office/officeart/2005/8/layout/vList2"/>
    <dgm:cxn modelId="{D65110F0-2B79-4E0D-9914-FFCFCA905D36}" type="presParOf" srcId="{CB3BFF6D-7A81-40D6-A2EA-7044A0482E97}" destId="{06B722F6-CA92-4396-BB57-3E614D134DC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15C3D5-E607-48AD-B38A-84B2ED7F7252}"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9A12FDE3-3A69-40DF-A517-1EE5ED021729}">
      <dgm:prSet/>
      <dgm:spPr/>
      <dgm:t>
        <a:bodyPr/>
        <a:lstStyle/>
        <a:p>
          <a:pPr rtl="0"/>
          <a:r>
            <a:rPr lang="en-US" dirty="0">
              <a:latin typeface="Perpetua" panose="02020502060401020303" pitchFamily="18" charset="0"/>
            </a:rPr>
            <a:t>The FBIs NCIC is a </a:t>
          </a:r>
          <a:r>
            <a:rPr lang="en-US" b="1" i="1" dirty="0">
              <a:latin typeface="Perpetua" panose="02020502060401020303" pitchFamily="18" charset="0"/>
            </a:rPr>
            <a:t>computerized index of criminal justice information</a:t>
          </a:r>
          <a:r>
            <a:rPr lang="en-US" dirty="0">
              <a:latin typeface="Perpetua" panose="02020502060401020303" pitchFamily="18" charset="0"/>
            </a:rPr>
            <a:t>. It is available to federal, state, and local law enforcement and other criminal justice agencies. </a:t>
          </a:r>
        </a:p>
      </dgm:t>
    </dgm:pt>
    <dgm:pt modelId="{917A868E-ACFC-4B39-A924-44DB23EAD9EF}" type="parTrans" cxnId="{6BEA9117-5740-43F6-9FFB-79E486839AA0}">
      <dgm:prSet/>
      <dgm:spPr/>
      <dgm:t>
        <a:bodyPr/>
        <a:lstStyle/>
        <a:p>
          <a:endParaRPr lang="en-US"/>
        </a:p>
      </dgm:t>
    </dgm:pt>
    <dgm:pt modelId="{4B12F343-F195-41FC-9699-B8790CE532E2}" type="sibTrans" cxnId="{6BEA9117-5740-43F6-9FFB-79E486839AA0}">
      <dgm:prSet/>
      <dgm:spPr/>
      <dgm:t>
        <a:bodyPr/>
        <a:lstStyle/>
        <a:p>
          <a:endParaRPr lang="en-US"/>
        </a:p>
      </dgm:t>
    </dgm:pt>
    <dgm:pt modelId="{EA7DA2E7-8830-4252-9C69-BD863AEAAAF5}" type="pres">
      <dgm:prSet presAssocID="{2015C3D5-E607-48AD-B38A-84B2ED7F7252}" presName="Name0" presStyleCnt="0">
        <dgm:presLayoutVars>
          <dgm:dir/>
          <dgm:resizeHandles val="exact"/>
        </dgm:presLayoutVars>
      </dgm:prSet>
      <dgm:spPr/>
    </dgm:pt>
    <dgm:pt modelId="{CAF43FB3-53F5-4FE2-B971-D925691E56DB}" type="pres">
      <dgm:prSet presAssocID="{9A12FDE3-3A69-40DF-A517-1EE5ED021729}" presName="node" presStyleLbl="node1" presStyleIdx="0" presStyleCnt="1" custLinFactNeighborX="-545" custLinFactNeighborY="-8333">
        <dgm:presLayoutVars>
          <dgm:bulletEnabled val="1"/>
        </dgm:presLayoutVars>
      </dgm:prSet>
      <dgm:spPr/>
    </dgm:pt>
  </dgm:ptLst>
  <dgm:cxnLst>
    <dgm:cxn modelId="{6BEA9117-5740-43F6-9FFB-79E486839AA0}" srcId="{2015C3D5-E607-48AD-B38A-84B2ED7F7252}" destId="{9A12FDE3-3A69-40DF-A517-1EE5ED021729}" srcOrd="0" destOrd="0" parTransId="{917A868E-ACFC-4B39-A924-44DB23EAD9EF}" sibTransId="{4B12F343-F195-41FC-9699-B8790CE532E2}"/>
    <dgm:cxn modelId="{0471C1AE-E638-40AE-A20A-48FF2D30BA7F}" type="presOf" srcId="{2015C3D5-E607-48AD-B38A-84B2ED7F7252}" destId="{EA7DA2E7-8830-4252-9C69-BD863AEAAAF5}" srcOrd="0" destOrd="0" presId="urn:microsoft.com/office/officeart/2005/8/layout/hList6"/>
    <dgm:cxn modelId="{2C7E7CC6-BD81-40AB-B1B6-6D848B23ED28}" type="presOf" srcId="{9A12FDE3-3A69-40DF-A517-1EE5ED021729}" destId="{CAF43FB3-53F5-4FE2-B971-D925691E56DB}" srcOrd="0" destOrd="0" presId="urn:microsoft.com/office/officeart/2005/8/layout/hList6"/>
    <dgm:cxn modelId="{BB50C80E-189B-424A-978D-1A03C3DF112C}" type="presParOf" srcId="{EA7DA2E7-8830-4252-9C69-BD863AEAAAF5}" destId="{CAF43FB3-53F5-4FE2-B971-D925691E56DB}" srcOrd="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B24008-481D-4B43-B48F-02F136D4438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E5245061-FD9B-45AE-9F77-D217D70F029B}">
      <dgm:prSet custT="1"/>
      <dgm:spPr/>
      <dgm:t>
        <a:bodyPr/>
        <a:lstStyle/>
        <a:p>
          <a:pPr algn="ctr" rtl="0"/>
          <a:r>
            <a:rPr lang="en-US" sz="2800" dirty="0">
              <a:latin typeface="Perpetua" panose="02020502060401020303" pitchFamily="18" charset="0"/>
            </a:rPr>
            <a:t>Nlets is a </a:t>
          </a:r>
          <a:r>
            <a:rPr lang="en-US" sz="2800" b="1" i="1" dirty="0">
              <a:latin typeface="Perpetua" panose="02020502060401020303" pitchFamily="18" charset="0"/>
            </a:rPr>
            <a:t>self funded, private, not for profit corporation </a:t>
          </a:r>
          <a:r>
            <a:rPr lang="en-US" sz="2800" dirty="0">
              <a:latin typeface="Perpetua" panose="02020502060401020303" pitchFamily="18" charset="0"/>
            </a:rPr>
            <a:t>that has created dozens of secure partnerships </a:t>
          </a:r>
          <a:r>
            <a:rPr lang="en-US" sz="2800" b="1" i="1" dirty="0">
              <a:latin typeface="Perpetua" panose="02020502060401020303" pitchFamily="18" charset="0"/>
            </a:rPr>
            <a:t>for data exchange</a:t>
          </a:r>
          <a:r>
            <a:rPr lang="en-US" sz="2800" dirty="0">
              <a:latin typeface="Perpetua" panose="02020502060401020303" pitchFamily="18" charset="0"/>
            </a:rPr>
            <a:t>.</a:t>
          </a:r>
        </a:p>
      </dgm:t>
    </dgm:pt>
    <dgm:pt modelId="{EE5F3A81-4EB3-4462-A759-D622AC849C13}" type="parTrans" cxnId="{9D68EE12-F41B-4867-8DCF-AACEEE2CFDDF}">
      <dgm:prSet/>
      <dgm:spPr/>
      <dgm:t>
        <a:bodyPr/>
        <a:lstStyle/>
        <a:p>
          <a:endParaRPr lang="en-US"/>
        </a:p>
      </dgm:t>
    </dgm:pt>
    <dgm:pt modelId="{DBFC6784-EA9A-4470-BA3A-2F79C92ECA8D}" type="sibTrans" cxnId="{9D68EE12-F41B-4867-8DCF-AACEEE2CFDDF}">
      <dgm:prSet/>
      <dgm:spPr/>
      <dgm:t>
        <a:bodyPr/>
        <a:lstStyle/>
        <a:p>
          <a:endParaRPr lang="en-US"/>
        </a:p>
      </dgm:t>
    </dgm:pt>
    <dgm:pt modelId="{EF241E5C-C3DF-48CD-9DAA-DD7979BD32DB}">
      <dgm:prSet custT="1"/>
      <dgm:spPr/>
      <dgm:t>
        <a:bodyPr/>
        <a:lstStyle/>
        <a:p>
          <a:pPr algn="ctr" rtl="0"/>
          <a:r>
            <a:rPr lang="en-US" sz="2800" dirty="0">
              <a:latin typeface="Perpetua" panose="02020502060401020303" pitchFamily="18" charset="0"/>
            </a:rPr>
            <a:t>We are owned and governed solely by the 54 lead law enforcement agencies that make up the principal customers of Nlets.</a:t>
          </a:r>
        </a:p>
      </dgm:t>
    </dgm:pt>
    <dgm:pt modelId="{910FABD0-5097-41B5-B4BD-D7A7843A8233}" type="parTrans" cxnId="{ECB39910-AA4F-4F15-AFE9-07696BAB7F0C}">
      <dgm:prSet/>
      <dgm:spPr/>
      <dgm:t>
        <a:bodyPr/>
        <a:lstStyle/>
        <a:p>
          <a:endParaRPr lang="en-US"/>
        </a:p>
      </dgm:t>
    </dgm:pt>
    <dgm:pt modelId="{BCF26113-00BD-4ACA-BF06-A0F8D0E4A6C2}" type="sibTrans" cxnId="{ECB39910-AA4F-4F15-AFE9-07696BAB7F0C}">
      <dgm:prSet/>
      <dgm:spPr/>
      <dgm:t>
        <a:bodyPr/>
        <a:lstStyle/>
        <a:p>
          <a:endParaRPr lang="en-US"/>
        </a:p>
      </dgm:t>
    </dgm:pt>
    <dgm:pt modelId="{A9512B15-458A-4155-A282-F9EA5EDF8DE5}" type="pres">
      <dgm:prSet presAssocID="{D3B24008-481D-4B43-B48F-02F136D44387}" presName="linear" presStyleCnt="0">
        <dgm:presLayoutVars>
          <dgm:animLvl val="lvl"/>
          <dgm:resizeHandles val="exact"/>
        </dgm:presLayoutVars>
      </dgm:prSet>
      <dgm:spPr/>
    </dgm:pt>
    <dgm:pt modelId="{3A11CFB5-17D2-4C81-ADF3-7BB853DA74CB}" type="pres">
      <dgm:prSet presAssocID="{E5245061-FD9B-45AE-9F77-D217D70F029B}" presName="parentText" presStyleLbl="node1" presStyleIdx="0" presStyleCnt="2">
        <dgm:presLayoutVars>
          <dgm:chMax val="0"/>
          <dgm:bulletEnabled val="1"/>
        </dgm:presLayoutVars>
      </dgm:prSet>
      <dgm:spPr/>
    </dgm:pt>
    <dgm:pt modelId="{023BEA54-5B38-40C3-A7A9-CF6E3B48D627}" type="pres">
      <dgm:prSet presAssocID="{DBFC6784-EA9A-4470-BA3A-2F79C92ECA8D}" presName="spacer" presStyleCnt="0"/>
      <dgm:spPr/>
    </dgm:pt>
    <dgm:pt modelId="{16D466CF-5D54-455D-84EF-CDD8E78A9E1C}" type="pres">
      <dgm:prSet presAssocID="{EF241E5C-C3DF-48CD-9DAA-DD7979BD32DB}" presName="parentText" presStyleLbl="node1" presStyleIdx="1" presStyleCnt="2">
        <dgm:presLayoutVars>
          <dgm:chMax val="0"/>
          <dgm:bulletEnabled val="1"/>
        </dgm:presLayoutVars>
      </dgm:prSet>
      <dgm:spPr/>
    </dgm:pt>
  </dgm:ptLst>
  <dgm:cxnLst>
    <dgm:cxn modelId="{8B70260A-661F-4B47-80D8-171806FB9A44}" type="presOf" srcId="{D3B24008-481D-4B43-B48F-02F136D44387}" destId="{A9512B15-458A-4155-A282-F9EA5EDF8DE5}" srcOrd="0" destOrd="0" presId="urn:microsoft.com/office/officeart/2005/8/layout/vList2"/>
    <dgm:cxn modelId="{B9E94D0E-C38E-4581-9354-F62B5F1F4C6A}" type="presOf" srcId="{EF241E5C-C3DF-48CD-9DAA-DD7979BD32DB}" destId="{16D466CF-5D54-455D-84EF-CDD8E78A9E1C}" srcOrd="0" destOrd="0" presId="urn:microsoft.com/office/officeart/2005/8/layout/vList2"/>
    <dgm:cxn modelId="{ECB39910-AA4F-4F15-AFE9-07696BAB7F0C}" srcId="{D3B24008-481D-4B43-B48F-02F136D44387}" destId="{EF241E5C-C3DF-48CD-9DAA-DD7979BD32DB}" srcOrd="1" destOrd="0" parTransId="{910FABD0-5097-41B5-B4BD-D7A7843A8233}" sibTransId="{BCF26113-00BD-4ACA-BF06-A0F8D0E4A6C2}"/>
    <dgm:cxn modelId="{9D68EE12-F41B-4867-8DCF-AACEEE2CFDDF}" srcId="{D3B24008-481D-4B43-B48F-02F136D44387}" destId="{E5245061-FD9B-45AE-9F77-D217D70F029B}" srcOrd="0" destOrd="0" parTransId="{EE5F3A81-4EB3-4462-A759-D622AC849C13}" sibTransId="{DBFC6784-EA9A-4470-BA3A-2F79C92ECA8D}"/>
    <dgm:cxn modelId="{D60260DB-BA93-4FAC-96C4-BA35D5CD2C51}" type="presOf" srcId="{E5245061-FD9B-45AE-9F77-D217D70F029B}" destId="{3A11CFB5-17D2-4C81-ADF3-7BB853DA74CB}" srcOrd="0" destOrd="0" presId="urn:microsoft.com/office/officeart/2005/8/layout/vList2"/>
    <dgm:cxn modelId="{946771DE-0DBA-49BD-B0DB-9E97C5433FFD}" type="presParOf" srcId="{A9512B15-458A-4155-A282-F9EA5EDF8DE5}" destId="{3A11CFB5-17D2-4C81-ADF3-7BB853DA74CB}" srcOrd="0" destOrd="0" presId="urn:microsoft.com/office/officeart/2005/8/layout/vList2"/>
    <dgm:cxn modelId="{9C44FA3E-8B44-4899-84C0-99A4D3FC0145}" type="presParOf" srcId="{A9512B15-458A-4155-A282-F9EA5EDF8DE5}" destId="{023BEA54-5B38-40C3-A7A9-CF6E3B48D627}" srcOrd="1" destOrd="0" presId="urn:microsoft.com/office/officeart/2005/8/layout/vList2"/>
    <dgm:cxn modelId="{525F2DF1-6A81-44F5-ACF6-917E1CE19016}" type="presParOf" srcId="{A9512B15-458A-4155-A282-F9EA5EDF8DE5}" destId="{16D466CF-5D54-455D-84EF-CDD8E78A9E1C}"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6B9ABC-5B04-47F1-8936-9DE3D29C1330}" type="doc">
      <dgm:prSet loTypeId="urn:microsoft.com/office/officeart/2005/8/layout/hList3" loCatId="list" qsTypeId="urn:microsoft.com/office/officeart/2005/8/quickstyle/simple3" qsCatId="simple" csTypeId="urn:microsoft.com/office/officeart/2005/8/colors/colorful5" csCatId="colorful" phldr="1"/>
      <dgm:spPr/>
      <dgm:t>
        <a:bodyPr/>
        <a:lstStyle/>
        <a:p>
          <a:endParaRPr lang="en-US"/>
        </a:p>
      </dgm:t>
    </dgm:pt>
    <dgm:pt modelId="{6D4F0C87-1F46-4433-94FE-E4AAEF380C2B}">
      <dgm:prSet phldrT="[Text]"/>
      <dgm:spPr/>
      <dgm:t>
        <a:bodyPr/>
        <a:lstStyle/>
        <a:p>
          <a:r>
            <a:rPr lang="en-US" dirty="0">
              <a:solidFill>
                <a:schemeClr val="tx1"/>
              </a:solidFill>
              <a:latin typeface="Perpetua" panose="02020502060401020303" pitchFamily="18" charset="0"/>
            </a:rPr>
            <a:t>Core Members</a:t>
          </a:r>
        </a:p>
      </dgm:t>
    </dgm:pt>
    <dgm:pt modelId="{1F075C5D-97DB-4A4A-A6AE-C2F9DD1CAFCC}" type="parTrans" cxnId="{86FF4889-0EBF-4A1D-92AA-E0547D36E8D2}">
      <dgm:prSet/>
      <dgm:spPr/>
      <dgm:t>
        <a:bodyPr/>
        <a:lstStyle/>
        <a:p>
          <a:endParaRPr lang="en-US"/>
        </a:p>
      </dgm:t>
    </dgm:pt>
    <dgm:pt modelId="{24AE505F-6558-415D-9730-ED2ADFB78230}" type="sibTrans" cxnId="{86FF4889-0EBF-4A1D-92AA-E0547D36E8D2}">
      <dgm:prSet/>
      <dgm:spPr/>
      <dgm:t>
        <a:bodyPr/>
        <a:lstStyle/>
        <a:p>
          <a:endParaRPr lang="en-US"/>
        </a:p>
      </dgm:t>
    </dgm:pt>
    <dgm:pt modelId="{3659EF4F-BB7B-42BD-8139-5BC5D67EE61F}">
      <dgm:prSet phldrT="[Text]"/>
      <dgm:spPr/>
      <dgm:t>
        <a:bodyPr/>
        <a:lstStyle/>
        <a:p>
          <a:r>
            <a:rPr lang="en-US" dirty="0">
              <a:latin typeface="Perpetua" panose="02020502060401020303" pitchFamily="18" charset="0"/>
            </a:rPr>
            <a:t>Principal</a:t>
          </a:r>
        </a:p>
      </dgm:t>
    </dgm:pt>
    <dgm:pt modelId="{D3C91CEA-463B-4328-B9E8-4147395CE043}" type="parTrans" cxnId="{49C84F1F-38D9-42A8-B523-B9929EF5035E}">
      <dgm:prSet/>
      <dgm:spPr/>
      <dgm:t>
        <a:bodyPr/>
        <a:lstStyle/>
        <a:p>
          <a:endParaRPr lang="en-US"/>
        </a:p>
      </dgm:t>
    </dgm:pt>
    <dgm:pt modelId="{E4B464ED-11CC-457E-843E-E35DAD300F16}" type="sibTrans" cxnId="{49C84F1F-38D9-42A8-B523-B9929EF5035E}">
      <dgm:prSet/>
      <dgm:spPr/>
      <dgm:t>
        <a:bodyPr/>
        <a:lstStyle/>
        <a:p>
          <a:endParaRPr lang="en-US"/>
        </a:p>
      </dgm:t>
    </dgm:pt>
    <dgm:pt modelId="{4196E7E6-388C-49E5-B118-771166E6C74C}">
      <dgm:prSet phldrT="[Text]"/>
      <dgm:spPr/>
      <dgm:t>
        <a:bodyPr/>
        <a:lstStyle/>
        <a:p>
          <a:r>
            <a:rPr lang="en-US" dirty="0">
              <a:latin typeface="Perpetua" panose="02020502060401020303" pitchFamily="18" charset="0"/>
            </a:rPr>
            <a:t>Associate</a:t>
          </a:r>
        </a:p>
      </dgm:t>
    </dgm:pt>
    <dgm:pt modelId="{E1073B0E-40D5-4C44-AD8D-E392FCE0655D}" type="parTrans" cxnId="{68B48D02-7C98-4A4A-8445-6F663A7FD9AC}">
      <dgm:prSet/>
      <dgm:spPr/>
      <dgm:t>
        <a:bodyPr/>
        <a:lstStyle/>
        <a:p>
          <a:endParaRPr lang="en-US"/>
        </a:p>
      </dgm:t>
    </dgm:pt>
    <dgm:pt modelId="{AC7BA959-B06D-487E-B87D-1F8B2E77E779}" type="sibTrans" cxnId="{68B48D02-7C98-4A4A-8445-6F663A7FD9AC}">
      <dgm:prSet/>
      <dgm:spPr/>
      <dgm:t>
        <a:bodyPr/>
        <a:lstStyle/>
        <a:p>
          <a:endParaRPr lang="en-US"/>
        </a:p>
      </dgm:t>
    </dgm:pt>
    <dgm:pt modelId="{F699164C-7FBE-4716-898C-46B3F317CE88}">
      <dgm:prSet phldrT="[Text]"/>
      <dgm:spPr/>
      <dgm:t>
        <a:bodyPr/>
        <a:lstStyle/>
        <a:p>
          <a:r>
            <a:rPr lang="en-US" dirty="0">
              <a:latin typeface="Perpetua" panose="02020502060401020303" pitchFamily="18" charset="0"/>
            </a:rPr>
            <a:t>Federal</a:t>
          </a:r>
        </a:p>
      </dgm:t>
    </dgm:pt>
    <dgm:pt modelId="{B24FFBE6-9B22-444F-8D8D-35012E230237}" type="parTrans" cxnId="{C4937073-D758-4028-95E2-054639C3036A}">
      <dgm:prSet/>
      <dgm:spPr/>
      <dgm:t>
        <a:bodyPr/>
        <a:lstStyle/>
        <a:p>
          <a:endParaRPr lang="en-US"/>
        </a:p>
      </dgm:t>
    </dgm:pt>
    <dgm:pt modelId="{12E26323-EDAE-4CAE-89F0-EED61C6CD357}" type="sibTrans" cxnId="{C4937073-D758-4028-95E2-054639C3036A}">
      <dgm:prSet/>
      <dgm:spPr/>
      <dgm:t>
        <a:bodyPr/>
        <a:lstStyle/>
        <a:p>
          <a:endParaRPr lang="en-US"/>
        </a:p>
      </dgm:t>
    </dgm:pt>
    <dgm:pt modelId="{39921452-9D5D-404A-B138-2D7348B74500}">
      <dgm:prSet phldrT="[Text]"/>
      <dgm:spPr/>
      <dgm:t>
        <a:bodyPr/>
        <a:lstStyle/>
        <a:p>
          <a:r>
            <a:rPr lang="en-US" dirty="0">
              <a:latin typeface="Perpetua" panose="02020502060401020303" pitchFamily="18" charset="0"/>
            </a:rPr>
            <a:t>Int’l</a:t>
          </a:r>
        </a:p>
      </dgm:t>
    </dgm:pt>
    <dgm:pt modelId="{9CE023FF-4991-4E49-8E0A-E57B95A3326D}" type="parTrans" cxnId="{7B09F07D-893D-422F-B9F5-551F9A785430}">
      <dgm:prSet/>
      <dgm:spPr/>
      <dgm:t>
        <a:bodyPr/>
        <a:lstStyle/>
        <a:p>
          <a:endParaRPr lang="en-US"/>
        </a:p>
      </dgm:t>
    </dgm:pt>
    <dgm:pt modelId="{BCBA562E-ED44-4276-B524-10948CC61895}" type="sibTrans" cxnId="{7B09F07D-893D-422F-B9F5-551F9A785430}">
      <dgm:prSet/>
      <dgm:spPr/>
      <dgm:t>
        <a:bodyPr/>
        <a:lstStyle/>
        <a:p>
          <a:endParaRPr lang="en-US"/>
        </a:p>
      </dgm:t>
    </dgm:pt>
    <dgm:pt modelId="{98D96FF1-7A46-4C44-BDA6-E2369F7D6C7E}" type="pres">
      <dgm:prSet presAssocID="{4C6B9ABC-5B04-47F1-8936-9DE3D29C1330}" presName="composite" presStyleCnt="0">
        <dgm:presLayoutVars>
          <dgm:chMax val="1"/>
          <dgm:dir/>
          <dgm:resizeHandles val="exact"/>
        </dgm:presLayoutVars>
      </dgm:prSet>
      <dgm:spPr/>
    </dgm:pt>
    <dgm:pt modelId="{3FD7AA92-6851-42AF-AAED-5BC3A904656A}" type="pres">
      <dgm:prSet presAssocID="{6D4F0C87-1F46-4433-94FE-E4AAEF380C2B}" presName="roof" presStyleLbl="dkBgShp" presStyleIdx="0" presStyleCnt="2" custLinFactNeighborY="-30303"/>
      <dgm:spPr/>
    </dgm:pt>
    <dgm:pt modelId="{4A560551-4A91-4E94-BD32-3C48E1267D1E}" type="pres">
      <dgm:prSet presAssocID="{6D4F0C87-1F46-4433-94FE-E4AAEF380C2B}" presName="pillars" presStyleCnt="0"/>
      <dgm:spPr/>
    </dgm:pt>
    <dgm:pt modelId="{AB82D226-E34F-4BD9-861D-A97F795FA09B}" type="pres">
      <dgm:prSet presAssocID="{6D4F0C87-1F46-4433-94FE-E4AAEF380C2B}" presName="pillar1" presStyleLbl="node1" presStyleIdx="0" presStyleCnt="4">
        <dgm:presLayoutVars>
          <dgm:bulletEnabled val="1"/>
        </dgm:presLayoutVars>
      </dgm:prSet>
      <dgm:spPr/>
    </dgm:pt>
    <dgm:pt modelId="{F150A301-CF36-43E5-B562-1987E33895EB}" type="pres">
      <dgm:prSet presAssocID="{F699164C-7FBE-4716-898C-46B3F317CE88}" presName="pillarX" presStyleLbl="node1" presStyleIdx="1" presStyleCnt="4">
        <dgm:presLayoutVars>
          <dgm:bulletEnabled val="1"/>
        </dgm:presLayoutVars>
      </dgm:prSet>
      <dgm:spPr/>
    </dgm:pt>
    <dgm:pt modelId="{0B6DA305-2400-4CB9-97F3-2930BE1BC098}" type="pres">
      <dgm:prSet presAssocID="{39921452-9D5D-404A-B138-2D7348B74500}" presName="pillarX" presStyleLbl="node1" presStyleIdx="2" presStyleCnt="4">
        <dgm:presLayoutVars>
          <dgm:bulletEnabled val="1"/>
        </dgm:presLayoutVars>
      </dgm:prSet>
      <dgm:spPr/>
    </dgm:pt>
    <dgm:pt modelId="{CF606265-F78F-4565-AE8B-19FBE8897A29}" type="pres">
      <dgm:prSet presAssocID="{4196E7E6-388C-49E5-B118-771166E6C74C}" presName="pillarX" presStyleLbl="node1" presStyleIdx="3" presStyleCnt="4">
        <dgm:presLayoutVars>
          <dgm:bulletEnabled val="1"/>
        </dgm:presLayoutVars>
      </dgm:prSet>
      <dgm:spPr/>
    </dgm:pt>
    <dgm:pt modelId="{9FD3C9CD-6EBC-407E-A32E-41C9CEB44517}" type="pres">
      <dgm:prSet presAssocID="{6D4F0C87-1F46-4433-94FE-E4AAEF380C2B}" presName="base" presStyleLbl="dkBgShp" presStyleIdx="1" presStyleCnt="2"/>
      <dgm:spPr/>
    </dgm:pt>
  </dgm:ptLst>
  <dgm:cxnLst>
    <dgm:cxn modelId="{68B48D02-7C98-4A4A-8445-6F663A7FD9AC}" srcId="{6D4F0C87-1F46-4433-94FE-E4AAEF380C2B}" destId="{4196E7E6-388C-49E5-B118-771166E6C74C}" srcOrd="3" destOrd="0" parTransId="{E1073B0E-40D5-4C44-AD8D-E392FCE0655D}" sibTransId="{AC7BA959-B06D-487E-B87D-1F8B2E77E779}"/>
    <dgm:cxn modelId="{49C84F1F-38D9-42A8-B523-B9929EF5035E}" srcId="{6D4F0C87-1F46-4433-94FE-E4AAEF380C2B}" destId="{3659EF4F-BB7B-42BD-8139-5BC5D67EE61F}" srcOrd="0" destOrd="0" parTransId="{D3C91CEA-463B-4328-B9E8-4147395CE043}" sibTransId="{E4B464ED-11CC-457E-843E-E35DAD300F16}"/>
    <dgm:cxn modelId="{E31D4124-DAC8-463D-A6C7-4C525902487A}" type="presOf" srcId="{6D4F0C87-1F46-4433-94FE-E4AAEF380C2B}" destId="{3FD7AA92-6851-42AF-AAED-5BC3A904656A}" srcOrd="0" destOrd="0" presId="urn:microsoft.com/office/officeart/2005/8/layout/hList3"/>
    <dgm:cxn modelId="{C4937073-D758-4028-95E2-054639C3036A}" srcId="{6D4F0C87-1F46-4433-94FE-E4AAEF380C2B}" destId="{F699164C-7FBE-4716-898C-46B3F317CE88}" srcOrd="1" destOrd="0" parTransId="{B24FFBE6-9B22-444F-8D8D-35012E230237}" sibTransId="{12E26323-EDAE-4CAE-89F0-EED61C6CD357}"/>
    <dgm:cxn modelId="{7B09F07D-893D-422F-B9F5-551F9A785430}" srcId="{6D4F0C87-1F46-4433-94FE-E4AAEF380C2B}" destId="{39921452-9D5D-404A-B138-2D7348B74500}" srcOrd="2" destOrd="0" parTransId="{9CE023FF-4991-4E49-8E0A-E57B95A3326D}" sibTransId="{BCBA562E-ED44-4276-B524-10948CC61895}"/>
    <dgm:cxn modelId="{86FF4889-0EBF-4A1D-92AA-E0547D36E8D2}" srcId="{4C6B9ABC-5B04-47F1-8936-9DE3D29C1330}" destId="{6D4F0C87-1F46-4433-94FE-E4AAEF380C2B}" srcOrd="0" destOrd="0" parTransId="{1F075C5D-97DB-4A4A-A6AE-C2F9DD1CAFCC}" sibTransId="{24AE505F-6558-415D-9730-ED2ADFB78230}"/>
    <dgm:cxn modelId="{B4655D8D-4525-472B-B093-2D802DF1AD1D}" type="presOf" srcId="{4196E7E6-388C-49E5-B118-771166E6C74C}" destId="{CF606265-F78F-4565-AE8B-19FBE8897A29}" srcOrd="0" destOrd="0" presId="urn:microsoft.com/office/officeart/2005/8/layout/hList3"/>
    <dgm:cxn modelId="{E782EAA3-1763-429D-9E4B-69519BFE7F64}" type="presOf" srcId="{39921452-9D5D-404A-B138-2D7348B74500}" destId="{0B6DA305-2400-4CB9-97F3-2930BE1BC098}" srcOrd="0" destOrd="0" presId="urn:microsoft.com/office/officeart/2005/8/layout/hList3"/>
    <dgm:cxn modelId="{0B5330C7-D02A-4479-B6B9-1B637D49A50B}" type="presOf" srcId="{3659EF4F-BB7B-42BD-8139-5BC5D67EE61F}" destId="{AB82D226-E34F-4BD9-861D-A97F795FA09B}" srcOrd="0" destOrd="0" presId="urn:microsoft.com/office/officeart/2005/8/layout/hList3"/>
    <dgm:cxn modelId="{AE563BC7-CFD8-49B7-A18B-E0F80698DF6F}" type="presOf" srcId="{4C6B9ABC-5B04-47F1-8936-9DE3D29C1330}" destId="{98D96FF1-7A46-4C44-BDA6-E2369F7D6C7E}" srcOrd="0" destOrd="0" presId="urn:microsoft.com/office/officeart/2005/8/layout/hList3"/>
    <dgm:cxn modelId="{214D78E2-ECF3-4968-91E2-A7F2E690F7DB}" type="presOf" srcId="{F699164C-7FBE-4716-898C-46B3F317CE88}" destId="{F150A301-CF36-43E5-B562-1987E33895EB}" srcOrd="0" destOrd="0" presId="urn:microsoft.com/office/officeart/2005/8/layout/hList3"/>
    <dgm:cxn modelId="{2F1C3423-DE79-4E1A-A808-910D16D39655}" type="presParOf" srcId="{98D96FF1-7A46-4C44-BDA6-E2369F7D6C7E}" destId="{3FD7AA92-6851-42AF-AAED-5BC3A904656A}" srcOrd="0" destOrd="0" presId="urn:microsoft.com/office/officeart/2005/8/layout/hList3"/>
    <dgm:cxn modelId="{89CCE5D5-CACD-4E53-9B37-7933E86DCED8}" type="presParOf" srcId="{98D96FF1-7A46-4C44-BDA6-E2369F7D6C7E}" destId="{4A560551-4A91-4E94-BD32-3C48E1267D1E}" srcOrd="1" destOrd="0" presId="urn:microsoft.com/office/officeart/2005/8/layout/hList3"/>
    <dgm:cxn modelId="{2C030E9C-6B16-4885-8E5E-240E4AE4C50A}" type="presParOf" srcId="{4A560551-4A91-4E94-BD32-3C48E1267D1E}" destId="{AB82D226-E34F-4BD9-861D-A97F795FA09B}" srcOrd="0" destOrd="0" presId="urn:microsoft.com/office/officeart/2005/8/layout/hList3"/>
    <dgm:cxn modelId="{DE3611E2-300F-4CE6-8695-374B3A0DE82D}" type="presParOf" srcId="{4A560551-4A91-4E94-BD32-3C48E1267D1E}" destId="{F150A301-CF36-43E5-B562-1987E33895EB}" srcOrd="1" destOrd="0" presId="urn:microsoft.com/office/officeart/2005/8/layout/hList3"/>
    <dgm:cxn modelId="{D8D49BF8-630C-4ECB-BD18-4982D1AE2218}" type="presParOf" srcId="{4A560551-4A91-4E94-BD32-3C48E1267D1E}" destId="{0B6DA305-2400-4CB9-97F3-2930BE1BC098}" srcOrd="2" destOrd="0" presId="urn:microsoft.com/office/officeart/2005/8/layout/hList3"/>
    <dgm:cxn modelId="{CA70CEB1-F967-44FF-9D00-3078004D156E}" type="presParOf" srcId="{4A560551-4A91-4E94-BD32-3C48E1267D1E}" destId="{CF606265-F78F-4565-AE8B-19FBE8897A29}" srcOrd="3" destOrd="0" presId="urn:microsoft.com/office/officeart/2005/8/layout/hList3"/>
    <dgm:cxn modelId="{5E928358-5C24-422E-B18D-D3AF889E664B}" type="presParOf" srcId="{98D96FF1-7A46-4C44-BDA6-E2369F7D6C7E}" destId="{9FD3C9CD-6EBC-407E-A32E-41C9CEB44517}"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27B880-9BDB-4A3A-A204-310EB76238F7}"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6AF331C9-C559-463C-8C49-49EF0D10D67A}">
      <dgm:prSet phldrT="[Text]"/>
      <dgm:spPr/>
      <dgm:t>
        <a:bodyPr/>
        <a:lstStyle/>
        <a:p>
          <a:r>
            <a:rPr lang="en-US" b="1" dirty="0">
              <a:latin typeface="Perpetua" panose="02020502060401020303" pitchFamily="18" charset="0"/>
            </a:rPr>
            <a:t>ARJIS</a:t>
          </a:r>
          <a:r>
            <a:rPr lang="en-US" dirty="0">
              <a:latin typeface="Perpetua" panose="02020502060401020303" pitchFamily="18" charset="0"/>
            </a:rPr>
            <a:t> – Automated Regional Justice Information System of San Diego</a:t>
          </a:r>
        </a:p>
      </dgm:t>
    </dgm:pt>
    <dgm:pt modelId="{8DFE6946-ACB0-40C3-BF9D-6E15B2B575B0}" type="parTrans" cxnId="{AD3F4D15-5FC6-4189-BDF6-3852B135C9ED}">
      <dgm:prSet/>
      <dgm:spPr/>
      <dgm:t>
        <a:bodyPr/>
        <a:lstStyle/>
        <a:p>
          <a:endParaRPr lang="en-US"/>
        </a:p>
      </dgm:t>
    </dgm:pt>
    <dgm:pt modelId="{B6185C18-065E-4CB8-B434-FB9D7B7417F0}" type="sibTrans" cxnId="{AD3F4D15-5FC6-4189-BDF6-3852B135C9ED}">
      <dgm:prSet/>
      <dgm:spPr/>
      <dgm:t>
        <a:bodyPr/>
        <a:lstStyle/>
        <a:p>
          <a:endParaRPr lang="en-US"/>
        </a:p>
      </dgm:t>
    </dgm:pt>
    <dgm:pt modelId="{FF6E073F-DF59-4FA2-8578-C0557269AAD4}">
      <dgm:prSet phldrT="[Text]"/>
      <dgm:spPr/>
      <dgm:t>
        <a:bodyPr/>
        <a:lstStyle/>
        <a:p>
          <a:r>
            <a:rPr lang="en-US" b="1" dirty="0">
              <a:latin typeface="Perpetua" panose="02020502060401020303" pitchFamily="18" charset="0"/>
            </a:rPr>
            <a:t>NVS</a:t>
          </a:r>
          <a:r>
            <a:rPr lang="en-US" dirty="0">
              <a:latin typeface="Perpetua" panose="02020502060401020303" pitchFamily="18" charset="0"/>
            </a:rPr>
            <a:t> – National Vehicle Service</a:t>
          </a:r>
        </a:p>
      </dgm:t>
    </dgm:pt>
    <dgm:pt modelId="{9EF717DF-223F-47EE-9DE3-1F00DF5841F8}" type="parTrans" cxnId="{4BA4147C-C4B0-4E7B-BBAF-74CB5538284F}">
      <dgm:prSet/>
      <dgm:spPr/>
      <dgm:t>
        <a:bodyPr/>
        <a:lstStyle/>
        <a:p>
          <a:endParaRPr lang="en-US"/>
        </a:p>
      </dgm:t>
    </dgm:pt>
    <dgm:pt modelId="{00697432-49C0-4273-AAD6-97384214FB4D}" type="sibTrans" cxnId="{4BA4147C-C4B0-4E7B-BBAF-74CB5538284F}">
      <dgm:prSet/>
      <dgm:spPr/>
      <dgm:t>
        <a:bodyPr/>
        <a:lstStyle/>
        <a:p>
          <a:endParaRPr lang="en-US"/>
        </a:p>
      </dgm:t>
    </dgm:pt>
    <dgm:pt modelId="{B04CA0A7-B180-4DF2-B8BA-65D36ACC8A6C}">
      <dgm:prSet phldrT="[Text]"/>
      <dgm:spPr/>
      <dgm:t>
        <a:bodyPr/>
        <a:lstStyle/>
        <a:p>
          <a:r>
            <a:rPr lang="en-US" b="1" dirty="0">
              <a:latin typeface="Perpetua" panose="02020502060401020303" pitchFamily="18" charset="0"/>
            </a:rPr>
            <a:t>WIN</a:t>
          </a:r>
          <a:r>
            <a:rPr lang="en-US" dirty="0">
              <a:latin typeface="Perpetua" panose="02020502060401020303" pitchFamily="18" charset="0"/>
            </a:rPr>
            <a:t> – Western Identification Network</a:t>
          </a:r>
        </a:p>
      </dgm:t>
    </dgm:pt>
    <dgm:pt modelId="{605DD2F7-9CDA-4539-9F2C-9BC9FDCB2F77}" type="parTrans" cxnId="{98A3CD4D-C53D-42FF-8187-8B74F645CCC6}">
      <dgm:prSet/>
      <dgm:spPr/>
      <dgm:t>
        <a:bodyPr/>
        <a:lstStyle/>
        <a:p>
          <a:endParaRPr lang="en-US"/>
        </a:p>
      </dgm:t>
    </dgm:pt>
    <dgm:pt modelId="{151D3029-B754-4BBA-B8E5-BB3015E9BA30}" type="sibTrans" cxnId="{98A3CD4D-C53D-42FF-8187-8B74F645CCC6}">
      <dgm:prSet/>
      <dgm:spPr/>
      <dgm:t>
        <a:bodyPr/>
        <a:lstStyle/>
        <a:p>
          <a:endParaRPr lang="en-US"/>
        </a:p>
      </dgm:t>
    </dgm:pt>
    <dgm:pt modelId="{3E027A00-0E51-4DB0-A59C-E528262D34C6}">
      <dgm:prSet phldrT="[Text]"/>
      <dgm:spPr/>
      <dgm:t>
        <a:bodyPr/>
        <a:lstStyle/>
        <a:p>
          <a:r>
            <a:rPr lang="en-US" b="1" dirty="0">
              <a:latin typeface="Perpetua" panose="02020502060401020303" pitchFamily="18" charset="0"/>
            </a:rPr>
            <a:t>NICB</a:t>
          </a:r>
          <a:r>
            <a:rPr lang="en-US" dirty="0">
              <a:latin typeface="Perpetua" panose="02020502060401020303" pitchFamily="18" charset="0"/>
            </a:rPr>
            <a:t> – National Insurance Crime Bureau</a:t>
          </a:r>
        </a:p>
      </dgm:t>
    </dgm:pt>
    <dgm:pt modelId="{2C1557D3-8FAD-44A0-B72E-A1C5C2E1B9B3}" type="parTrans" cxnId="{DA6EB6BB-AA9B-400A-9F7C-5B386EBA591B}">
      <dgm:prSet/>
      <dgm:spPr/>
      <dgm:t>
        <a:bodyPr/>
        <a:lstStyle/>
        <a:p>
          <a:endParaRPr lang="en-US"/>
        </a:p>
      </dgm:t>
    </dgm:pt>
    <dgm:pt modelId="{5EE47D64-4C5B-416B-B4F2-CE411281D548}" type="sibTrans" cxnId="{DA6EB6BB-AA9B-400A-9F7C-5B386EBA591B}">
      <dgm:prSet/>
      <dgm:spPr/>
      <dgm:t>
        <a:bodyPr/>
        <a:lstStyle/>
        <a:p>
          <a:endParaRPr lang="en-US"/>
        </a:p>
      </dgm:t>
    </dgm:pt>
    <dgm:pt modelId="{A147163B-1E29-47C1-B267-11B039569917}">
      <dgm:prSet phldrT="[Text]"/>
      <dgm:spPr/>
      <dgm:t>
        <a:bodyPr/>
        <a:lstStyle/>
        <a:p>
          <a:r>
            <a:rPr lang="en-US" b="1" dirty="0">
              <a:latin typeface="Perpetua" panose="02020502060401020303" pitchFamily="18" charset="0"/>
            </a:rPr>
            <a:t>NCMEC</a:t>
          </a:r>
          <a:r>
            <a:rPr lang="en-US" dirty="0">
              <a:latin typeface="Perpetua" panose="02020502060401020303" pitchFamily="18" charset="0"/>
            </a:rPr>
            <a:t> – National Center for Missing and Exploited Children</a:t>
          </a:r>
        </a:p>
      </dgm:t>
    </dgm:pt>
    <dgm:pt modelId="{45A3F571-91F2-4970-9B4C-28FE6D2F7998}" type="parTrans" cxnId="{87EA0614-51FB-4FF4-B469-E6AEE556771A}">
      <dgm:prSet/>
      <dgm:spPr/>
      <dgm:t>
        <a:bodyPr/>
        <a:lstStyle/>
        <a:p>
          <a:endParaRPr lang="en-US"/>
        </a:p>
      </dgm:t>
    </dgm:pt>
    <dgm:pt modelId="{C1C10178-B5CC-4657-B6DD-C519C85E998C}" type="sibTrans" cxnId="{87EA0614-51FB-4FF4-B469-E6AEE556771A}">
      <dgm:prSet/>
      <dgm:spPr/>
      <dgm:t>
        <a:bodyPr/>
        <a:lstStyle/>
        <a:p>
          <a:endParaRPr lang="en-US"/>
        </a:p>
      </dgm:t>
    </dgm:pt>
    <dgm:pt modelId="{1ACEF526-21D1-4E52-86C9-CF2CF84026E1}">
      <dgm:prSet/>
      <dgm:spPr/>
      <dgm:t>
        <a:bodyPr/>
        <a:lstStyle/>
        <a:p>
          <a:r>
            <a:rPr lang="en-US" b="1" dirty="0">
              <a:latin typeface="Perpetua" panose="02020502060401020303" pitchFamily="18" charset="0"/>
            </a:rPr>
            <a:t>RISS – </a:t>
          </a:r>
        </a:p>
        <a:p>
          <a:r>
            <a:rPr lang="en-US" b="0" dirty="0">
              <a:latin typeface="Perpetua" panose="02020502060401020303" pitchFamily="18" charset="0"/>
            </a:rPr>
            <a:t>Regional Information Sharing Service</a:t>
          </a:r>
        </a:p>
      </dgm:t>
    </dgm:pt>
    <dgm:pt modelId="{144BA92F-8739-48D1-AB1A-CBB956EFA65A}" type="parTrans" cxnId="{AD84C777-1488-4D6A-8125-69B2FAAB16CB}">
      <dgm:prSet/>
      <dgm:spPr/>
      <dgm:t>
        <a:bodyPr/>
        <a:lstStyle/>
        <a:p>
          <a:endParaRPr lang="en-US"/>
        </a:p>
      </dgm:t>
    </dgm:pt>
    <dgm:pt modelId="{45990491-AF01-4827-B873-55C8B1FACA81}" type="sibTrans" cxnId="{AD84C777-1488-4D6A-8125-69B2FAAB16CB}">
      <dgm:prSet/>
      <dgm:spPr/>
      <dgm:t>
        <a:bodyPr/>
        <a:lstStyle/>
        <a:p>
          <a:endParaRPr lang="en-US"/>
        </a:p>
      </dgm:t>
    </dgm:pt>
    <dgm:pt modelId="{DBEF8A4E-C6C0-4028-B827-A4F8762F45F7}">
      <dgm:prSet/>
      <dgm:spPr/>
      <dgm:t>
        <a:bodyPr/>
        <a:lstStyle/>
        <a:p>
          <a:r>
            <a:rPr lang="en-US" b="1" dirty="0">
              <a:latin typeface="Perpetua" panose="02020502060401020303" pitchFamily="18" charset="0"/>
            </a:rPr>
            <a:t>HELP </a:t>
          </a:r>
          <a:r>
            <a:rPr lang="en-US" b="1" dirty="0" err="1">
              <a:latin typeface="Perpetua" panose="02020502060401020303" pitchFamily="18" charset="0"/>
            </a:rPr>
            <a:t>Inc</a:t>
          </a:r>
          <a:r>
            <a:rPr lang="en-US" dirty="0">
              <a:latin typeface="Perpetua" panose="02020502060401020303" pitchFamily="18" charset="0"/>
            </a:rPr>
            <a:t> – </a:t>
          </a:r>
        </a:p>
        <a:p>
          <a:r>
            <a:rPr lang="en-US" dirty="0">
              <a:latin typeface="Perpetua" panose="02020502060401020303" pitchFamily="18" charset="0"/>
            </a:rPr>
            <a:t>Heavy Vehicle Electronic License Plate, Inc.</a:t>
          </a:r>
        </a:p>
      </dgm:t>
    </dgm:pt>
    <dgm:pt modelId="{DD761D7F-B5CD-4531-99E1-EE89474737CC}" type="parTrans" cxnId="{5981D5F9-ADD7-491F-8F4D-7696E971291E}">
      <dgm:prSet/>
      <dgm:spPr/>
      <dgm:t>
        <a:bodyPr/>
        <a:lstStyle/>
        <a:p>
          <a:endParaRPr lang="en-US"/>
        </a:p>
      </dgm:t>
    </dgm:pt>
    <dgm:pt modelId="{CC4B4A99-F304-49F5-843A-B7133DBEC3B4}" type="sibTrans" cxnId="{5981D5F9-ADD7-491F-8F4D-7696E971291E}">
      <dgm:prSet/>
      <dgm:spPr/>
      <dgm:t>
        <a:bodyPr/>
        <a:lstStyle/>
        <a:p>
          <a:endParaRPr lang="en-US"/>
        </a:p>
      </dgm:t>
    </dgm:pt>
    <dgm:pt modelId="{1C8996AE-3937-4B8E-B8F7-3F77EAECA865}" type="pres">
      <dgm:prSet presAssocID="{8C27B880-9BDB-4A3A-A204-310EB76238F7}" presName="Name0" presStyleCnt="0">
        <dgm:presLayoutVars>
          <dgm:dir/>
          <dgm:resizeHandles val="exact"/>
        </dgm:presLayoutVars>
      </dgm:prSet>
      <dgm:spPr/>
    </dgm:pt>
    <dgm:pt modelId="{C71348A3-CDF6-4975-9021-7B0DDD787EBA}" type="pres">
      <dgm:prSet presAssocID="{6AF331C9-C559-463C-8C49-49EF0D10D67A}" presName="node" presStyleLbl="node1" presStyleIdx="0" presStyleCnt="7">
        <dgm:presLayoutVars>
          <dgm:bulletEnabled val="1"/>
        </dgm:presLayoutVars>
      </dgm:prSet>
      <dgm:spPr/>
    </dgm:pt>
    <dgm:pt modelId="{7939D103-3387-45D3-86D3-C2A513685BCA}" type="pres">
      <dgm:prSet presAssocID="{B6185C18-065E-4CB8-B434-FB9D7B7417F0}" presName="sibTrans" presStyleCnt="0"/>
      <dgm:spPr/>
    </dgm:pt>
    <dgm:pt modelId="{716D8AF3-9FAC-4E23-ACE9-ED3467BCBC48}" type="pres">
      <dgm:prSet presAssocID="{DBEF8A4E-C6C0-4028-B827-A4F8762F45F7}" presName="node" presStyleLbl="node1" presStyleIdx="1" presStyleCnt="7">
        <dgm:presLayoutVars>
          <dgm:bulletEnabled val="1"/>
        </dgm:presLayoutVars>
      </dgm:prSet>
      <dgm:spPr/>
    </dgm:pt>
    <dgm:pt modelId="{B7CE2D62-EB7E-4ADE-9DF2-4A6388B70DD5}" type="pres">
      <dgm:prSet presAssocID="{CC4B4A99-F304-49F5-843A-B7133DBEC3B4}" presName="sibTrans" presStyleCnt="0"/>
      <dgm:spPr/>
    </dgm:pt>
    <dgm:pt modelId="{A9784DAD-5B3C-4EBF-9733-55F4D803336C}" type="pres">
      <dgm:prSet presAssocID="{A147163B-1E29-47C1-B267-11B039569917}" presName="node" presStyleLbl="node1" presStyleIdx="2" presStyleCnt="7">
        <dgm:presLayoutVars>
          <dgm:bulletEnabled val="1"/>
        </dgm:presLayoutVars>
      </dgm:prSet>
      <dgm:spPr/>
    </dgm:pt>
    <dgm:pt modelId="{62D7314F-6F6C-47A3-B825-328672151A1B}" type="pres">
      <dgm:prSet presAssocID="{C1C10178-B5CC-4657-B6DD-C519C85E998C}" presName="sibTrans" presStyleCnt="0"/>
      <dgm:spPr/>
    </dgm:pt>
    <dgm:pt modelId="{8E1AC9D7-83D8-4E2E-957A-7A09D0CE6FA7}" type="pres">
      <dgm:prSet presAssocID="{3E027A00-0E51-4DB0-A59C-E528262D34C6}" presName="node" presStyleLbl="node1" presStyleIdx="3" presStyleCnt="7">
        <dgm:presLayoutVars>
          <dgm:bulletEnabled val="1"/>
        </dgm:presLayoutVars>
      </dgm:prSet>
      <dgm:spPr/>
    </dgm:pt>
    <dgm:pt modelId="{BC31335C-A856-498E-8E22-43E9C3F11BDB}" type="pres">
      <dgm:prSet presAssocID="{5EE47D64-4C5B-416B-B4F2-CE411281D548}" presName="sibTrans" presStyleCnt="0"/>
      <dgm:spPr/>
    </dgm:pt>
    <dgm:pt modelId="{11336C9E-1F99-4F08-AD58-9A18170B9901}" type="pres">
      <dgm:prSet presAssocID="{FF6E073F-DF59-4FA2-8578-C0557269AAD4}" presName="node" presStyleLbl="node1" presStyleIdx="4" presStyleCnt="7">
        <dgm:presLayoutVars>
          <dgm:bulletEnabled val="1"/>
        </dgm:presLayoutVars>
      </dgm:prSet>
      <dgm:spPr/>
    </dgm:pt>
    <dgm:pt modelId="{7AE2DFE5-2756-4BD4-93EB-CA75E886A3BE}" type="pres">
      <dgm:prSet presAssocID="{00697432-49C0-4273-AAD6-97384214FB4D}" presName="sibTrans" presStyleCnt="0"/>
      <dgm:spPr/>
    </dgm:pt>
    <dgm:pt modelId="{4C3A8BB7-D28A-4A3D-BD8C-0C48AB3577BD}" type="pres">
      <dgm:prSet presAssocID="{1ACEF526-21D1-4E52-86C9-CF2CF84026E1}" presName="node" presStyleLbl="node1" presStyleIdx="5" presStyleCnt="7">
        <dgm:presLayoutVars>
          <dgm:bulletEnabled val="1"/>
        </dgm:presLayoutVars>
      </dgm:prSet>
      <dgm:spPr/>
    </dgm:pt>
    <dgm:pt modelId="{595DBF3C-A34E-4492-8456-C8F9133E95A9}" type="pres">
      <dgm:prSet presAssocID="{45990491-AF01-4827-B873-55C8B1FACA81}" presName="sibTrans" presStyleCnt="0"/>
      <dgm:spPr/>
    </dgm:pt>
    <dgm:pt modelId="{F3F439C7-7542-444B-8E38-EBB731C94117}" type="pres">
      <dgm:prSet presAssocID="{B04CA0A7-B180-4DF2-B8BA-65D36ACC8A6C}" presName="node" presStyleLbl="node1" presStyleIdx="6" presStyleCnt="7">
        <dgm:presLayoutVars>
          <dgm:bulletEnabled val="1"/>
        </dgm:presLayoutVars>
      </dgm:prSet>
      <dgm:spPr/>
    </dgm:pt>
  </dgm:ptLst>
  <dgm:cxnLst>
    <dgm:cxn modelId="{87EA0614-51FB-4FF4-B469-E6AEE556771A}" srcId="{8C27B880-9BDB-4A3A-A204-310EB76238F7}" destId="{A147163B-1E29-47C1-B267-11B039569917}" srcOrd="2" destOrd="0" parTransId="{45A3F571-91F2-4970-9B4C-28FE6D2F7998}" sibTransId="{C1C10178-B5CC-4657-B6DD-C519C85E998C}"/>
    <dgm:cxn modelId="{AD3F4D15-5FC6-4189-BDF6-3852B135C9ED}" srcId="{8C27B880-9BDB-4A3A-A204-310EB76238F7}" destId="{6AF331C9-C559-463C-8C49-49EF0D10D67A}" srcOrd="0" destOrd="0" parTransId="{8DFE6946-ACB0-40C3-BF9D-6E15B2B575B0}" sibTransId="{B6185C18-065E-4CB8-B434-FB9D7B7417F0}"/>
    <dgm:cxn modelId="{BCF0E238-5CED-474E-99A7-0DC2449BFFC4}" type="presOf" srcId="{6AF331C9-C559-463C-8C49-49EF0D10D67A}" destId="{C71348A3-CDF6-4975-9021-7B0DDD787EBA}" srcOrd="0" destOrd="0" presId="urn:microsoft.com/office/officeart/2005/8/layout/hList6"/>
    <dgm:cxn modelId="{A64E435E-C325-4F4F-877E-E2F824D5E712}" type="presOf" srcId="{1ACEF526-21D1-4E52-86C9-CF2CF84026E1}" destId="{4C3A8BB7-D28A-4A3D-BD8C-0C48AB3577BD}" srcOrd="0" destOrd="0" presId="urn:microsoft.com/office/officeart/2005/8/layout/hList6"/>
    <dgm:cxn modelId="{98A3CD4D-C53D-42FF-8187-8B74F645CCC6}" srcId="{8C27B880-9BDB-4A3A-A204-310EB76238F7}" destId="{B04CA0A7-B180-4DF2-B8BA-65D36ACC8A6C}" srcOrd="6" destOrd="0" parTransId="{605DD2F7-9CDA-4539-9F2C-9BC9FDCB2F77}" sibTransId="{151D3029-B754-4BBA-B8E5-BB3015E9BA30}"/>
    <dgm:cxn modelId="{AD84C777-1488-4D6A-8125-69B2FAAB16CB}" srcId="{8C27B880-9BDB-4A3A-A204-310EB76238F7}" destId="{1ACEF526-21D1-4E52-86C9-CF2CF84026E1}" srcOrd="5" destOrd="0" parTransId="{144BA92F-8739-48D1-AB1A-CBB956EFA65A}" sibTransId="{45990491-AF01-4827-B873-55C8B1FACA81}"/>
    <dgm:cxn modelId="{4BA4147C-C4B0-4E7B-BBAF-74CB5538284F}" srcId="{8C27B880-9BDB-4A3A-A204-310EB76238F7}" destId="{FF6E073F-DF59-4FA2-8578-C0557269AAD4}" srcOrd="4" destOrd="0" parTransId="{9EF717DF-223F-47EE-9DE3-1F00DF5841F8}" sibTransId="{00697432-49C0-4273-AAD6-97384214FB4D}"/>
    <dgm:cxn modelId="{8BCAC67F-5EE5-4340-A77A-261A15CD5451}" type="presOf" srcId="{FF6E073F-DF59-4FA2-8578-C0557269AAD4}" destId="{11336C9E-1F99-4F08-AD58-9A18170B9901}" srcOrd="0" destOrd="0" presId="urn:microsoft.com/office/officeart/2005/8/layout/hList6"/>
    <dgm:cxn modelId="{BF31978D-D3A6-41C8-B5F1-8589FCD690BB}" type="presOf" srcId="{DBEF8A4E-C6C0-4028-B827-A4F8762F45F7}" destId="{716D8AF3-9FAC-4E23-ACE9-ED3467BCBC48}" srcOrd="0" destOrd="0" presId="urn:microsoft.com/office/officeart/2005/8/layout/hList6"/>
    <dgm:cxn modelId="{8C3090A2-5B5E-45B4-94B8-F8570FA9C33B}" type="presOf" srcId="{A147163B-1E29-47C1-B267-11B039569917}" destId="{A9784DAD-5B3C-4EBF-9733-55F4D803336C}" srcOrd="0" destOrd="0" presId="urn:microsoft.com/office/officeart/2005/8/layout/hList6"/>
    <dgm:cxn modelId="{7C76C3A4-D084-437F-857D-04F0B7567FD7}" type="presOf" srcId="{8C27B880-9BDB-4A3A-A204-310EB76238F7}" destId="{1C8996AE-3937-4B8E-B8F7-3F77EAECA865}" srcOrd="0" destOrd="0" presId="urn:microsoft.com/office/officeart/2005/8/layout/hList6"/>
    <dgm:cxn modelId="{0E4C3FAF-6F86-4D43-A657-C7BAD7FA04F4}" type="presOf" srcId="{3E027A00-0E51-4DB0-A59C-E528262D34C6}" destId="{8E1AC9D7-83D8-4E2E-957A-7A09D0CE6FA7}" srcOrd="0" destOrd="0" presId="urn:microsoft.com/office/officeart/2005/8/layout/hList6"/>
    <dgm:cxn modelId="{DA6EB6BB-AA9B-400A-9F7C-5B386EBA591B}" srcId="{8C27B880-9BDB-4A3A-A204-310EB76238F7}" destId="{3E027A00-0E51-4DB0-A59C-E528262D34C6}" srcOrd="3" destOrd="0" parTransId="{2C1557D3-8FAD-44A0-B72E-A1C5C2E1B9B3}" sibTransId="{5EE47D64-4C5B-416B-B4F2-CE411281D548}"/>
    <dgm:cxn modelId="{A11D40D2-3DED-46E7-98BF-FDC21D408187}" type="presOf" srcId="{B04CA0A7-B180-4DF2-B8BA-65D36ACC8A6C}" destId="{F3F439C7-7542-444B-8E38-EBB731C94117}" srcOrd="0" destOrd="0" presId="urn:microsoft.com/office/officeart/2005/8/layout/hList6"/>
    <dgm:cxn modelId="{5981D5F9-ADD7-491F-8F4D-7696E971291E}" srcId="{8C27B880-9BDB-4A3A-A204-310EB76238F7}" destId="{DBEF8A4E-C6C0-4028-B827-A4F8762F45F7}" srcOrd="1" destOrd="0" parTransId="{DD761D7F-B5CD-4531-99E1-EE89474737CC}" sibTransId="{CC4B4A99-F304-49F5-843A-B7133DBEC3B4}"/>
    <dgm:cxn modelId="{7DF0DD31-3B7B-439F-A49C-A6FA074BE8D9}" type="presParOf" srcId="{1C8996AE-3937-4B8E-B8F7-3F77EAECA865}" destId="{C71348A3-CDF6-4975-9021-7B0DDD787EBA}" srcOrd="0" destOrd="0" presId="urn:microsoft.com/office/officeart/2005/8/layout/hList6"/>
    <dgm:cxn modelId="{FA40F6D1-A7AC-4063-9E7F-EBA26F710551}" type="presParOf" srcId="{1C8996AE-3937-4B8E-B8F7-3F77EAECA865}" destId="{7939D103-3387-45D3-86D3-C2A513685BCA}" srcOrd="1" destOrd="0" presId="urn:microsoft.com/office/officeart/2005/8/layout/hList6"/>
    <dgm:cxn modelId="{3266A6E9-B3C3-4031-BDF9-34C78D920C38}" type="presParOf" srcId="{1C8996AE-3937-4B8E-B8F7-3F77EAECA865}" destId="{716D8AF3-9FAC-4E23-ACE9-ED3467BCBC48}" srcOrd="2" destOrd="0" presId="urn:microsoft.com/office/officeart/2005/8/layout/hList6"/>
    <dgm:cxn modelId="{EB8DDAEB-94FA-48FA-8BBC-B45855566B0B}" type="presParOf" srcId="{1C8996AE-3937-4B8E-B8F7-3F77EAECA865}" destId="{B7CE2D62-EB7E-4ADE-9DF2-4A6388B70DD5}" srcOrd="3" destOrd="0" presId="urn:microsoft.com/office/officeart/2005/8/layout/hList6"/>
    <dgm:cxn modelId="{DDF931F5-556B-46A1-A650-997E03574E6B}" type="presParOf" srcId="{1C8996AE-3937-4B8E-B8F7-3F77EAECA865}" destId="{A9784DAD-5B3C-4EBF-9733-55F4D803336C}" srcOrd="4" destOrd="0" presId="urn:microsoft.com/office/officeart/2005/8/layout/hList6"/>
    <dgm:cxn modelId="{001CB39A-6055-4CBC-A8C6-E08C858A3C79}" type="presParOf" srcId="{1C8996AE-3937-4B8E-B8F7-3F77EAECA865}" destId="{62D7314F-6F6C-47A3-B825-328672151A1B}" srcOrd="5" destOrd="0" presId="urn:microsoft.com/office/officeart/2005/8/layout/hList6"/>
    <dgm:cxn modelId="{F2EF6264-1484-4056-87D3-DF4E1FB5707A}" type="presParOf" srcId="{1C8996AE-3937-4B8E-B8F7-3F77EAECA865}" destId="{8E1AC9D7-83D8-4E2E-957A-7A09D0CE6FA7}" srcOrd="6" destOrd="0" presId="urn:microsoft.com/office/officeart/2005/8/layout/hList6"/>
    <dgm:cxn modelId="{A38B0BF6-C9A0-41CC-8EC9-90387C7E001C}" type="presParOf" srcId="{1C8996AE-3937-4B8E-B8F7-3F77EAECA865}" destId="{BC31335C-A856-498E-8E22-43E9C3F11BDB}" srcOrd="7" destOrd="0" presId="urn:microsoft.com/office/officeart/2005/8/layout/hList6"/>
    <dgm:cxn modelId="{1660C772-3949-42B4-BDD2-A2A95E8492D9}" type="presParOf" srcId="{1C8996AE-3937-4B8E-B8F7-3F77EAECA865}" destId="{11336C9E-1F99-4F08-AD58-9A18170B9901}" srcOrd="8" destOrd="0" presId="urn:microsoft.com/office/officeart/2005/8/layout/hList6"/>
    <dgm:cxn modelId="{49309489-B1B7-4D88-9A05-0C27B05E8106}" type="presParOf" srcId="{1C8996AE-3937-4B8E-B8F7-3F77EAECA865}" destId="{7AE2DFE5-2756-4BD4-93EB-CA75E886A3BE}" srcOrd="9" destOrd="0" presId="urn:microsoft.com/office/officeart/2005/8/layout/hList6"/>
    <dgm:cxn modelId="{7A99C371-9135-4658-BCD3-4D4222012AD1}" type="presParOf" srcId="{1C8996AE-3937-4B8E-B8F7-3F77EAECA865}" destId="{4C3A8BB7-D28A-4A3D-BD8C-0C48AB3577BD}" srcOrd="10" destOrd="0" presId="urn:microsoft.com/office/officeart/2005/8/layout/hList6"/>
    <dgm:cxn modelId="{81B94241-DE6C-4D61-A1C7-109038E06ABE}" type="presParOf" srcId="{1C8996AE-3937-4B8E-B8F7-3F77EAECA865}" destId="{595DBF3C-A34E-4492-8456-C8F9133E95A9}" srcOrd="11" destOrd="0" presId="urn:microsoft.com/office/officeart/2005/8/layout/hList6"/>
    <dgm:cxn modelId="{A7C2517E-F481-42DD-B427-F82B0EBD0F09}" type="presParOf" srcId="{1C8996AE-3937-4B8E-B8F7-3F77EAECA865}" destId="{F3F439C7-7542-444B-8E38-EBB731C94117}" srcOrd="1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71AACF-DC13-4A60-9318-85A045F46E2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6BED1CF9-9921-474D-8C4D-73994625ACF0}">
      <dgm:prSet/>
      <dgm:spPr/>
      <dgm:t>
        <a:bodyPr/>
        <a:lstStyle/>
        <a:p>
          <a:pPr algn="ctr" rtl="0"/>
          <a:r>
            <a:rPr lang="en-US" dirty="0">
              <a:latin typeface="Perpetua" panose="02020502060401020303" pitchFamily="18" charset="0"/>
            </a:rPr>
            <a:t>Must support public safety or other like-minded law enforcement entities (e.g., red light camera companies).</a:t>
          </a:r>
        </a:p>
      </dgm:t>
    </dgm:pt>
    <dgm:pt modelId="{94A25BCE-129C-4A82-9A86-885498F1A3DE}" type="parTrans" cxnId="{7538A299-8EAA-42E4-A104-B52C007D966F}">
      <dgm:prSet/>
      <dgm:spPr/>
      <dgm:t>
        <a:bodyPr/>
        <a:lstStyle/>
        <a:p>
          <a:endParaRPr lang="en-US"/>
        </a:p>
      </dgm:t>
    </dgm:pt>
    <dgm:pt modelId="{37D14B84-656C-4A29-B5DB-B653C1EBDE82}" type="sibTrans" cxnId="{7538A299-8EAA-42E4-A104-B52C007D966F}">
      <dgm:prSet/>
      <dgm:spPr/>
      <dgm:t>
        <a:bodyPr/>
        <a:lstStyle/>
        <a:p>
          <a:endParaRPr lang="en-US"/>
        </a:p>
      </dgm:t>
    </dgm:pt>
    <dgm:pt modelId="{EEB7181D-3205-4B61-AC32-EAB31B9F1B7E}" type="pres">
      <dgm:prSet presAssocID="{A571AACF-DC13-4A60-9318-85A045F46E25}" presName="linear" presStyleCnt="0">
        <dgm:presLayoutVars>
          <dgm:animLvl val="lvl"/>
          <dgm:resizeHandles val="exact"/>
        </dgm:presLayoutVars>
      </dgm:prSet>
      <dgm:spPr/>
    </dgm:pt>
    <dgm:pt modelId="{F5EDA1AD-D931-4339-AA40-879CFF382656}" type="pres">
      <dgm:prSet presAssocID="{6BED1CF9-9921-474D-8C4D-73994625ACF0}" presName="parentText" presStyleLbl="node1" presStyleIdx="0" presStyleCnt="1" custLinFactNeighborX="1381" custLinFactNeighborY="-28263">
        <dgm:presLayoutVars>
          <dgm:chMax val="0"/>
          <dgm:bulletEnabled val="1"/>
        </dgm:presLayoutVars>
      </dgm:prSet>
      <dgm:spPr/>
    </dgm:pt>
  </dgm:ptLst>
  <dgm:cxnLst>
    <dgm:cxn modelId="{1BF25A0D-28AF-4AC8-80C0-8965470A8305}" type="presOf" srcId="{6BED1CF9-9921-474D-8C4D-73994625ACF0}" destId="{F5EDA1AD-D931-4339-AA40-879CFF382656}" srcOrd="0" destOrd="0" presId="urn:microsoft.com/office/officeart/2005/8/layout/vList2"/>
    <dgm:cxn modelId="{683EE118-CC76-4195-B1EF-F52FF01254F4}" type="presOf" srcId="{A571AACF-DC13-4A60-9318-85A045F46E25}" destId="{EEB7181D-3205-4B61-AC32-EAB31B9F1B7E}" srcOrd="0" destOrd="0" presId="urn:microsoft.com/office/officeart/2005/8/layout/vList2"/>
    <dgm:cxn modelId="{7538A299-8EAA-42E4-A104-B52C007D966F}" srcId="{A571AACF-DC13-4A60-9318-85A045F46E25}" destId="{6BED1CF9-9921-474D-8C4D-73994625ACF0}" srcOrd="0" destOrd="0" parTransId="{94A25BCE-129C-4A82-9A86-885498F1A3DE}" sibTransId="{37D14B84-656C-4A29-B5DB-B653C1EBDE82}"/>
    <dgm:cxn modelId="{37D7B610-D13D-4B6C-86ED-30BAA04170B7}" type="presParOf" srcId="{EEB7181D-3205-4B61-AC32-EAB31B9F1B7E}" destId="{F5EDA1AD-D931-4339-AA40-879CFF38265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ADBEBE-862B-4410-97DC-8C2C7F93F12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081B8010-C384-40FC-BE2F-10E152604E1C}">
      <dgm:prSet/>
      <dgm:spPr/>
      <dgm:t>
        <a:bodyPr/>
        <a:lstStyle/>
        <a:p>
          <a:pPr algn="ctr" rtl="0"/>
          <a:r>
            <a:rPr lang="en-US" dirty="0">
              <a:latin typeface="Perpetua" panose="02020502060401020303" pitchFamily="18" charset="0"/>
            </a:rPr>
            <a:t>Our membership is represented by one individual per state. This is the </a:t>
          </a:r>
          <a:r>
            <a:rPr lang="en-US" b="1" i="1" dirty="0">
              <a:latin typeface="Perpetua" panose="02020502060401020303" pitchFamily="18" charset="0"/>
            </a:rPr>
            <a:t>Nlets Rep</a:t>
          </a:r>
          <a:r>
            <a:rPr lang="en-US" dirty="0">
              <a:latin typeface="Perpetua" panose="02020502060401020303" pitchFamily="18" charset="0"/>
            </a:rPr>
            <a:t>.</a:t>
          </a:r>
        </a:p>
      </dgm:t>
    </dgm:pt>
    <dgm:pt modelId="{2E1F8095-8E6A-4CF3-9800-EC5305B4995C}" type="parTrans" cxnId="{16849161-BD5D-4B43-9EA2-4354827FE56D}">
      <dgm:prSet/>
      <dgm:spPr/>
      <dgm:t>
        <a:bodyPr/>
        <a:lstStyle/>
        <a:p>
          <a:endParaRPr lang="en-US"/>
        </a:p>
      </dgm:t>
    </dgm:pt>
    <dgm:pt modelId="{3FA638F8-F7DF-4B78-989D-1F6FB90B2A80}" type="sibTrans" cxnId="{16849161-BD5D-4B43-9EA2-4354827FE56D}">
      <dgm:prSet/>
      <dgm:spPr/>
      <dgm:t>
        <a:bodyPr/>
        <a:lstStyle/>
        <a:p>
          <a:endParaRPr lang="en-US"/>
        </a:p>
      </dgm:t>
    </dgm:pt>
    <dgm:pt modelId="{58DD428F-D319-4A6F-A837-C8460BA892F9}">
      <dgm:prSet/>
      <dgm:spPr/>
      <dgm:t>
        <a:bodyPr/>
        <a:lstStyle/>
        <a:p>
          <a:pPr algn="ctr" rtl="0"/>
          <a:r>
            <a:rPr lang="en-US" dirty="0">
              <a:latin typeface="Perpetua" panose="02020502060401020303" pitchFamily="18" charset="0"/>
            </a:rPr>
            <a:t>The states are divided into </a:t>
          </a:r>
          <a:r>
            <a:rPr lang="en-US" b="1" i="1" dirty="0">
              <a:latin typeface="Perpetua" panose="02020502060401020303" pitchFamily="18" charset="0"/>
            </a:rPr>
            <a:t>eight regions</a:t>
          </a:r>
          <a:r>
            <a:rPr lang="en-US" dirty="0">
              <a:latin typeface="Perpetua" panose="02020502060401020303" pitchFamily="18" charset="0"/>
            </a:rPr>
            <a:t>. Each region elects a Chairperson to represent the region on the Nlets </a:t>
          </a:r>
          <a:r>
            <a:rPr lang="en-US" b="1" i="1" dirty="0">
              <a:latin typeface="Perpetua" panose="02020502060401020303" pitchFamily="18" charset="0"/>
            </a:rPr>
            <a:t>Board of Directors</a:t>
          </a:r>
          <a:r>
            <a:rPr lang="en-US" dirty="0">
              <a:latin typeface="Perpetua" panose="02020502060401020303" pitchFamily="18" charset="0"/>
            </a:rPr>
            <a:t>.</a:t>
          </a:r>
        </a:p>
      </dgm:t>
    </dgm:pt>
    <dgm:pt modelId="{CAAB4B35-6BC1-42F7-B87A-30A8A989A679}" type="parTrans" cxnId="{A3ED407B-CC72-4E2B-88B8-421735AFFFBB}">
      <dgm:prSet/>
      <dgm:spPr/>
      <dgm:t>
        <a:bodyPr/>
        <a:lstStyle/>
        <a:p>
          <a:endParaRPr lang="en-US"/>
        </a:p>
      </dgm:t>
    </dgm:pt>
    <dgm:pt modelId="{15CBFBAD-5553-4B76-864B-5C0515A417DB}" type="sibTrans" cxnId="{A3ED407B-CC72-4E2B-88B8-421735AFFFBB}">
      <dgm:prSet/>
      <dgm:spPr/>
      <dgm:t>
        <a:bodyPr/>
        <a:lstStyle/>
        <a:p>
          <a:endParaRPr lang="en-US"/>
        </a:p>
      </dgm:t>
    </dgm:pt>
    <dgm:pt modelId="{22B8E550-42A3-4AED-8AD7-833500D0B7D5}">
      <dgm:prSet/>
      <dgm:spPr/>
      <dgm:t>
        <a:bodyPr/>
        <a:lstStyle/>
        <a:p>
          <a:pPr algn="ctr" rtl="0"/>
          <a:r>
            <a:rPr lang="en-US" dirty="0">
              <a:latin typeface="Perpetua" panose="02020502060401020303" pitchFamily="18" charset="0"/>
            </a:rPr>
            <a:t>Board consists of the President, First Vice President, Second Vice President, and Regional Chairs.</a:t>
          </a:r>
        </a:p>
      </dgm:t>
    </dgm:pt>
    <dgm:pt modelId="{EE5D7C61-684C-4F2F-A4AF-E5BD30E2CFFC}" type="parTrans" cxnId="{60AB380B-7FCD-471B-9E65-0A7E92FF732C}">
      <dgm:prSet/>
      <dgm:spPr/>
      <dgm:t>
        <a:bodyPr/>
        <a:lstStyle/>
        <a:p>
          <a:endParaRPr lang="en-US"/>
        </a:p>
      </dgm:t>
    </dgm:pt>
    <dgm:pt modelId="{3FCC0983-2208-4E9D-B648-51AE37F50E61}" type="sibTrans" cxnId="{60AB380B-7FCD-471B-9E65-0A7E92FF732C}">
      <dgm:prSet/>
      <dgm:spPr/>
      <dgm:t>
        <a:bodyPr/>
        <a:lstStyle/>
        <a:p>
          <a:endParaRPr lang="en-US"/>
        </a:p>
      </dgm:t>
    </dgm:pt>
    <dgm:pt modelId="{FBDC9C4A-139B-4C28-A3CC-AE9626B4FC18}" type="pres">
      <dgm:prSet presAssocID="{82ADBEBE-862B-4410-97DC-8C2C7F93F127}" presName="linear" presStyleCnt="0">
        <dgm:presLayoutVars>
          <dgm:animLvl val="lvl"/>
          <dgm:resizeHandles val="exact"/>
        </dgm:presLayoutVars>
      </dgm:prSet>
      <dgm:spPr/>
    </dgm:pt>
    <dgm:pt modelId="{44394635-7C26-4231-A232-3E5E239B5F82}" type="pres">
      <dgm:prSet presAssocID="{081B8010-C384-40FC-BE2F-10E152604E1C}" presName="parentText" presStyleLbl="node1" presStyleIdx="0" presStyleCnt="3">
        <dgm:presLayoutVars>
          <dgm:chMax val="0"/>
          <dgm:bulletEnabled val="1"/>
        </dgm:presLayoutVars>
      </dgm:prSet>
      <dgm:spPr/>
    </dgm:pt>
    <dgm:pt modelId="{1A996BF4-00C2-4E3B-BB92-DA4CCC76C487}" type="pres">
      <dgm:prSet presAssocID="{3FA638F8-F7DF-4B78-989D-1F6FB90B2A80}" presName="spacer" presStyleCnt="0"/>
      <dgm:spPr/>
    </dgm:pt>
    <dgm:pt modelId="{42F2D50D-6BDE-4F7F-A4F0-AB53795CA156}" type="pres">
      <dgm:prSet presAssocID="{58DD428F-D319-4A6F-A837-C8460BA892F9}" presName="parentText" presStyleLbl="node1" presStyleIdx="1" presStyleCnt="3">
        <dgm:presLayoutVars>
          <dgm:chMax val="0"/>
          <dgm:bulletEnabled val="1"/>
        </dgm:presLayoutVars>
      </dgm:prSet>
      <dgm:spPr/>
    </dgm:pt>
    <dgm:pt modelId="{C06905EA-D72D-4AE6-8EA5-E2196C0112C3}" type="pres">
      <dgm:prSet presAssocID="{15CBFBAD-5553-4B76-864B-5C0515A417DB}" presName="spacer" presStyleCnt="0"/>
      <dgm:spPr/>
    </dgm:pt>
    <dgm:pt modelId="{DDD915AC-E5D5-4236-96C8-1F003CB75AE9}" type="pres">
      <dgm:prSet presAssocID="{22B8E550-42A3-4AED-8AD7-833500D0B7D5}" presName="parentText" presStyleLbl="node1" presStyleIdx="2" presStyleCnt="3">
        <dgm:presLayoutVars>
          <dgm:chMax val="0"/>
          <dgm:bulletEnabled val="1"/>
        </dgm:presLayoutVars>
      </dgm:prSet>
      <dgm:spPr/>
    </dgm:pt>
  </dgm:ptLst>
  <dgm:cxnLst>
    <dgm:cxn modelId="{60AB380B-7FCD-471B-9E65-0A7E92FF732C}" srcId="{82ADBEBE-862B-4410-97DC-8C2C7F93F127}" destId="{22B8E550-42A3-4AED-8AD7-833500D0B7D5}" srcOrd="2" destOrd="0" parTransId="{EE5D7C61-684C-4F2F-A4AF-E5BD30E2CFFC}" sibTransId="{3FCC0983-2208-4E9D-B648-51AE37F50E61}"/>
    <dgm:cxn modelId="{6D0F6535-2625-4CFB-8BE9-5BF6E68455BE}" type="presOf" srcId="{82ADBEBE-862B-4410-97DC-8C2C7F93F127}" destId="{FBDC9C4A-139B-4C28-A3CC-AE9626B4FC18}" srcOrd="0" destOrd="0" presId="urn:microsoft.com/office/officeart/2005/8/layout/vList2"/>
    <dgm:cxn modelId="{16849161-BD5D-4B43-9EA2-4354827FE56D}" srcId="{82ADBEBE-862B-4410-97DC-8C2C7F93F127}" destId="{081B8010-C384-40FC-BE2F-10E152604E1C}" srcOrd="0" destOrd="0" parTransId="{2E1F8095-8E6A-4CF3-9800-EC5305B4995C}" sibTransId="{3FA638F8-F7DF-4B78-989D-1F6FB90B2A80}"/>
    <dgm:cxn modelId="{6A181975-5CFB-44AC-9D8C-7CD907675371}" type="presOf" srcId="{58DD428F-D319-4A6F-A837-C8460BA892F9}" destId="{42F2D50D-6BDE-4F7F-A4F0-AB53795CA156}" srcOrd="0" destOrd="0" presId="urn:microsoft.com/office/officeart/2005/8/layout/vList2"/>
    <dgm:cxn modelId="{A3ED407B-CC72-4E2B-88B8-421735AFFFBB}" srcId="{82ADBEBE-862B-4410-97DC-8C2C7F93F127}" destId="{58DD428F-D319-4A6F-A837-C8460BA892F9}" srcOrd="1" destOrd="0" parTransId="{CAAB4B35-6BC1-42F7-B87A-30A8A989A679}" sibTransId="{15CBFBAD-5553-4B76-864B-5C0515A417DB}"/>
    <dgm:cxn modelId="{AAEAF882-B30E-4A0A-9564-9A469B7EB507}" type="presOf" srcId="{22B8E550-42A3-4AED-8AD7-833500D0B7D5}" destId="{DDD915AC-E5D5-4236-96C8-1F003CB75AE9}" srcOrd="0" destOrd="0" presId="urn:microsoft.com/office/officeart/2005/8/layout/vList2"/>
    <dgm:cxn modelId="{4608EAAA-293E-4DA6-AF84-0AECA70D0534}" type="presOf" srcId="{081B8010-C384-40FC-BE2F-10E152604E1C}" destId="{44394635-7C26-4231-A232-3E5E239B5F82}" srcOrd="0" destOrd="0" presId="urn:microsoft.com/office/officeart/2005/8/layout/vList2"/>
    <dgm:cxn modelId="{57E47B45-94D2-4583-965D-356B03ADCC6E}" type="presParOf" srcId="{FBDC9C4A-139B-4C28-A3CC-AE9626B4FC18}" destId="{44394635-7C26-4231-A232-3E5E239B5F82}" srcOrd="0" destOrd="0" presId="urn:microsoft.com/office/officeart/2005/8/layout/vList2"/>
    <dgm:cxn modelId="{4AEEC78C-C82B-4C3F-976D-9E69D277C92A}" type="presParOf" srcId="{FBDC9C4A-139B-4C28-A3CC-AE9626B4FC18}" destId="{1A996BF4-00C2-4E3B-BB92-DA4CCC76C487}" srcOrd="1" destOrd="0" presId="urn:microsoft.com/office/officeart/2005/8/layout/vList2"/>
    <dgm:cxn modelId="{652B5C43-BE6F-4AFB-8955-8E919841FFD1}" type="presParOf" srcId="{FBDC9C4A-139B-4C28-A3CC-AE9626B4FC18}" destId="{42F2D50D-6BDE-4F7F-A4F0-AB53795CA156}" srcOrd="2" destOrd="0" presId="urn:microsoft.com/office/officeart/2005/8/layout/vList2"/>
    <dgm:cxn modelId="{A6622F97-B98A-458E-88F7-B71E67D67BB0}" type="presParOf" srcId="{FBDC9C4A-139B-4C28-A3CC-AE9626B4FC18}" destId="{C06905EA-D72D-4AE6-8EA5-E2196C0112C3}" srcOrd="3" destOrd="0" presId="urn:microsoft.com/office/officeart/2005/8/layout/vList2"/>
    <dgm:cxn modelId="{A99B2968-898D-4DEB-886A-CCAD28ED3C0B}" type="presParOf" srcId="{FBDC9C4A-139B-4C28-A3CC-AE9626B4FC18}" destId="{DDD915AC-E5D5-4236-96C8-1F003CB75AE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F5EE51-3D39-4D15-8F8E-EA2ECC877EF9}"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5C05A681-1FA2-4CD0-A0E7-13D667F4A826}">
      <dgm:prSet/>
      <dgm:spPr/>
      <dgm:t>
        <a:bodyPr/>
        <a:lstStyle/>
        <a:p>
          <a:pPr rtl="0"/>
          <a:r>
            <a:rPr lang="en-US" b="1" u="sng" dirty="0">
              <a:latin typeface="Perpetua" panose="02020502060401020303" pitchFamily="18" charset="0"/>
            </a:rPr>
            <a:t>Technical Operations Committee (TOC</a:t>
          </a:r>
          <a:r>
            <a:rPr lang="en-US" b="1" dirty="0">
              <a:latin typeface="Perpetua" panose="02020502060401020303" pitchFamily="18" charset="0"/>
            </a:rPr>
            <a:t>) </a:t>
          </a:r>
          <a:r>
            <a:rPr lang="en-US" dirty="0">
              <a:latin typeface="Perpetua" panose="02020502060401020303" pitchFamily="18" charset="0"/>
            </a:rPr>
            <a:t>– Provides information and policy guidance to the BOD </a:t>
          </a:r>
          <a:r>
            <a:rPr lang="en-US" b="1" i="1" dirty="0">
              <a:latin typeface="Perpetua" panose="02020502060401020303" pitchFamily="18" charset="0"/>
            </a:rPr>
            <a:t>on matters of operations, maintenance, and enhancement of the Nlets system</a:t>
          </a:r>
          <a:r>
            <a:rPr lang="en-US" dirty="0">
              <a:latin typeface="Perpetua" panose="02020502060401020303" pitchFamily="18" charset="0"/>
            </a:rPr>
            <a:t>.</a:t>
          </a:r>
        </a:p>
      </dgm:t>
    </dgm:pt>
    <dgm:pt modelId="{7DF891DA-2ED7-459E-A3FF-8586495ADD89}" type="parTrans" cxnId="{41085B77-3E67-4687-AE99-C02C487744EF}">
      <dgm:prSet/>
      <dgm:spPr/>
      <dgm:t>
        <a:bodyPr/>
        <a:lstStyle/>
        <a:p>
          <a:endParaRPr lang="en-US"/>
        </a:p>
      </dgm:t>
    </dgm:pt>
    <dgm:pt modelId="{CDE69153-2A9A-4CA8-BD00-0B92DA4B60DE}" type="sibTrans" cxnId="{41085B77-3E67-4687-AE99-C02C487744EF}">
      <dgm:prSet/>
      <dgm:spPr/>
      <dgm:t>
        <a:bodyPr/>
        <a:lstStyle/>
        <a:p>
          <a:endParaRPr lang="en-US"/>
        </a:p>
      </dgm:t>
    </dgm:pt>
    <dgm:pt modelId="{78E7E8BC-9F98-4291-B3F6-2229DD4CEE60}">
      <dgm:prSet/>
      <dgm:spPr/>
      <dgm:t>
        <a:bodyPr/>
        <a:lstStyle/>
        <a:p>
          <a:pPr rtl="0"/>
          <a:r>
            <a:rPr lang="en-US" b="1" u="sng" dirty="0">
              <a:latin typeface="Perpetua" panose="02020502060401020303" pitchFamily="18" charset="0"/>
            </a:rPr>
            <a:t>Finance and Management Committee (F&amp;M) </a:t>
          </a:r>
          <a:r>
            <a:rPr lang="en-US" dirty="0">
              <a:latin typeface="Perpetua" panose="02020502060401020303" pitchFamily="18" charset="0"/>
            </a:rPr>
            <a:t>– Provides information and policy guidance to the BOD </a:t>
          </a:r>
          <a:r>
            <a:rPr lang="en-US" b="1" i="1" dirty="0">
              <a:latin typeface="Perpetua" panose="02020502060401020303" pitchFamily="18" charset="0"/>
            </a:rPr>
            <a:t>on fiscal and management matters as they pertain to the operations and administration of Nlets</a:t>
          </a:r>
          <a:r>
            <a:rPr lang="en-US" dirty="0">
              <a:latin typeface="Perpetua" panose="02020502060401020303" pitchFamily="18" charset="0"/>
            </a:rPr>
            <a:t>.</a:t>
          </a:r>
        </a:p>
      </dgm:t>
    </dgm:pt>
    <dgm:pt modelId="{702DBD30-2B6F-439C-87C4-5F4A61AE1B0F}" type="parTrans" cxnId="{05B80E53-A4E1-4446-9A9C-0F3BE63F3DF7}">
      <dgm:prSet/>
      <dgm:spPr/>
      <dgm:t>
        <a:bodyPr/>
        <a:lstStyle/>
        <a:p>
          <a:endParaRPr lang="en-US"/>
        </a:p>
      </dgm:t>
    </dgm:pt>
    <dgm:pt modelId="{7DEF0BDA-9E13-4076-AF6E-34541252E192}" type="sibTrans" cxnId="{05B80E53-A4E1-4446-9A9C-0F3BE63F3DF7}">
      <dgm:prSet/>
      <dgm:spPr/>
      <dgm:t>
        <a:bodyPr/>
        <a:lstStyle/>
        <a:p>
          <a:endParaRPr lang="en-US"/>
        </a:p>
      </dgm:t>
    </dgm:pt>
    <dgm:pt modelId="{B2F192BC-2CBF-4D7C-BBA7-8D113B07F860}" type="pres">
      <dgm:prSet presAssocID="{39F5EE51-3D39-4D15-8F8E-EA2ECC877EF9}" presName="linear" presStyleCnt="0">
        <dgm:presLayoutVars>
          <dgm:animLvl val="lvl"/>
          <dgm:resizeHandles val="exact"/>
        </dgm:presLayoutVars>
      </dgm:prSet>
      <dgm:spPr/>
    </dgm:pt>
    <dgm:pt modelId="{215E6FC4-34AD-4EA5-B3D6-11AB924A1C73}" type="pres">
      <dgm:prSet presAssocID="{5C05A681-1FA2-4CD0-A0E7-13D667F4A826}" presName="parentText" presStyleLbl="node1" presStyleIdx="0" presStyleCnt="2">
        <dgm:presLayoutVars>
          <dgm:chMax val="0"/>
          <dgm:bulletEnabled val="1"/>
        </dgm:presLayoutVars>
      </dgm:prSet>
      <dgm:spPr/>
    </dgm:pt>
    <dgm:pt modelId="{254FA817-900D-44B4-9E59-413832FCA54D}" type="pres">
      <dgm:prSet presAssocID="{CDE69153-2A9A-4CA8-BD00-0B92DA4B60DE}" presName="spacer" presStyleCnt="0"/>
      <dgm:spPr/>
    </dgm:pt>
    <dgm:pt modelId="{39DA504E-F1DC-4014-B071-595A7FC35307}" type="pres">
      <dgm:prSet presAssocID="{78E7E8BC-9F98-4291-B3F6-2229DD4CEE60}" presName="parentText" presStyleLbl="node1" presStyleIdx="1" presStyleCnt="2">
        <dgm:presLayoutVars>
          <dgm:chMax val="0"/>
          <dgm:bulletEnabled val="1"/>
        </dgm:presLayoutVars>
      </dgm:prSet>
      <dgm:spPr/>
    </dgm:pt>
  </dgm:ptLst>
  <dgm:cxnLst>
    <dgm:cxn modelId="{D932116A-D23E-4934-B744-F7B54A0CB622}" type="presOf" srcId="{5C05A681-1FA2-4CD0-A0E7-13D667F4A826}" destId="{215E6FC4-34AD-4EA5-B3D6-11AB924A1C73}" srcOrd="0" destOrd="0" presId="urn:microsoft.com/office/officeart/2005/8/layout/vList2"/>
    <dgm:cxn modelId="{05B80E53-A4E1-4446-9A9C-0F3BE63F3DF7}" srcId="{39F5EE51-3D39-4D15-8F8E-EA2ECC877EF9}" destId="{78E7E8BC-9F98-4291-B3F6-2229DD4CEE60}" srcOrd="1" destOrd="0" parTransId="{702DBD30-2B6F-439C-87C4-5F4A61AE1B0F}" sibTransId="{7DEF0BDA-9E13-4076-AF6E-34541252E192}"/>
    <dgm:cxn modelId="{41085B77-3E67-4687-AE99-C02C487744EF}" srcId="{39F5EE51-3D39-4D15-8F8E-EA2ECC877EF9}" destId="{5C05A681-1FA2-4CD0-A0E7-13D667F4A826}" srcOrd="0" destOrd="0" parTransId="{7DF891DA-2ED7-459E-A3FF-8586495ADD89}" sibTransId="{CDE69153-2A9A-4CA8-BD00-0B92DA4B60DE}"/>
    <dgm:cxn modelId="{66D51B89-E5AB-4B9B-8C96-6C6E1805011C}" type="presOf" srcId="{39F5EE51-3D39-4D15-8F8E-EA2ECC877EF9}" destId="{B2F192BC-2CBF-4D7C-BBA7-8D113B07F860}" srcOrd="0" destOrd="0" presId="urn:microsoft.com/office/officeart/2005/8/layout/vList2"/>
    <dgm:cxn modelId="{3E2E0CFD-D27E-4FE9-AE01-C01ACB864474}" type="presOf" srcId="{78E7E8BC-9F98-4291-B3F6-2229DD4CEE60}" destId="{39DA504E-F1DC-4014-B071-595A7FC35307}" srcOrd="0" destOrd="0" presId="urn:microsoft.com/office/officeart/2005/8/layout/vList2"/>
    <dgm:cxn modelId="{1F23BF00-877F-4B3C-8E90-9B10EF088ECE}" type="presParOf" srcId="{B2F192BC-2CBF-4D7C-BBA7-8D113B07F860}" destId="{215E6FC4-34AD-4EA5-B3D6-11AB924A1C73}" srcOrd="0" destOrd="0" presId="urn:microsoft.com/office/officeart/2005/8/layout/vList2"/>
    <dgm:cxn modelId="{DB5F223F-3B7B-4932-94E6-0B49C7F571B8}" type="presParOf" srcId="{B2F192BC-2CBF-4D7C-BBA7-8D113B07F860}" destId="{254FA817-900D-44B4-9E59-413832FCA54D}" srcOrd="1" destOrd="0" presId="urn:microsoft.com/office/officeart/2005/8/layout/vList2"/>
    <dgm:cxn modelId="{5CEECE71-8674-4F07-B9B2-77E77280F9A5}" type="presParOf" srcId="{B2F192BC-2CBF-4D7C-BBA7-8D113B07F860}" destId="{39DA504E-F1DC-4014-B071-595A7FC3530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9FDD7-870A-48BB-B646-3F78CC827E71}">
      <dsp:nvSpPr>
        <dsp:cNvPr id="0" name=""/>
        <dsp:cNvSpPr/>
      </dsp:nvSpPr>
      <dsp:spPr>
        <a:xfrm>
          <a:off x="0" y="12556"/>
          <a:ext cx="3962400" cy="27378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Perpetua" panose="02020502060401020303" pitchFamily="18" charset="0"/>
            </a:rPr>
            <a:t>In the mid 60s representatives from the states agreed on the development of a nationwide interstate communications system.</a:t>
          </a:r>
        </a:p>
      </dsp:txBody>
      <dsp:txXfrm>
        <a:off x="133648" y="146204"/>
        <a:ext cx="3695104" cy="2470504"/>
      </dsp:txXfrm>
    </dsp:sp>
    <dsp:sp modelId="{A49D06B8-1533-43B0-AC89-3088C6188714}">
      <dsp:nvSpPr>
        <dsp:cNvPr id="0" name=""/>
        <dsp:cNvSpPr/>
      </dsp:nvSpPr>
      <dsp:spPr>
        <a:xfrm>
          <a:off x="0" y="2927604"/>
          <a:ext cx="3962400" cy="27378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Perpetua" panose="02020502060401020303" pitchFamily="18" charset="0"/>
            </a:rPr>
            <a:t>In May of 1967 the LETS </a:t>
          </a:r>
        </a:p>
        <a:p>
          <a:pPr marL="0" lvl="0" indent="0" algn="ctr" defTabSz="1244600" rtl="0">
            <a:lnSpc>
              <a:spcPct val="90000"/>
            </a:lnSpc>
            <a:spcBef>
              <a:spcPct val="0"/>
            </a:spcBef>
            <a:spcAft>
              <a:spcPct val="35000"/>
            </a:spcAft>
            <a:buNone/>
          </a:pPr>
          <a:r>
            <a:rPr lang="en-US" sz="2800" kern="1200" dirty="0">
              <a:latin typeface="Perpetua" panose="02020502060401020303" pitchFamily="18" charset="0"/>
            </a:rPr>
            <a:t>(Law Enforcement Telecommunication System) was installed in Phoenix, AZ. </a:t>
          </a:r>
        </a:p>
      </dsp:txBody>
      <dsp:txXfrm>
        <a:off x="133648" y="3061252"/>
        <a:ext cx="3695104" cy="24705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F41CC-F641-47E0-96CD-63A916608234}">
      <dsp:nvSpPr>
        <dsp:cNvPr id="0" name=""/>
        <dsp:cNvSpPr/>
      </dsp:nvSpPr>
      <dsp:spPr>
        <a:xfrm>
          <a:off x="0" y="38834"/>
          <a:ext cx="8077200" cy="16848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u="sng" kern="1200" dirty="0">
              <a:latin typeface="Perpetua" panose="02020502060401020303" pitchFamily="18" charset="0"/>
            </a:rPr>
            <a:t>Training &amp; Education Committee</a:t>
          </a:r>
          <a:r>
            <a:rPr lang="en-US" sz="3200" b="1" kern="1200" dirty="0">
              <a:latin typeface="Perpetua" panose="02020502060401020303" pitchFamily="18" charset="0"/>
            </a:rPr>
            <a:t> </a:t>
          </a:r>
          <a:r>
            <a:rPr lang="en-US" sz="3200" kern="1200" dirty="0">
              <a:latin typeface="Perpetua" panose="02020502060401020303" pitchFamily="18" charset="0"/>
            </a:rPr>
            <a:t>– Provides information and guidance to the BOD on </a:t>
          </a:r>
          <a:r>
            <a:rPr lang="en-US" sz="3200" b="1" i="1" kern="1200" dirty="0">
              <a:latin typeface="Perpetua" panose="02020502060401020303" pitchFamily="18" charset="0"/>
            </a:rPr>
            <a:t>matters related to the Nlets training program</a:t>
          </a:r>
          <a:r>
            <a:rPr lang="en-US" sz="3200" kern="1200" dirty="0">
              <a:latin typeface="Perpetua" panose="02020502060401020303" pitchFamily="18" charset="0"/>
            </a:rPr>
            <a:t>.</a:t>
          </a:r>
        </a:p>
      </dsp:txBody>
      <dsp:txXfrm>
        <a:off x="82245" y="121079"/>
        <a:ext cx="7912710" cy="1520310"/>
      </dsp:txXfrm>
    </dsp:sp>
    <dsp:sp modelId="{AA1FFF39-F4D8-411A-9C03-D98A87B8A712}">
      <dsp:nvSpPr>
        <dsp:cNvPr id="0" name=""/>
        <dsp:cNvSpPr/>
      </dsp:nvSpPr>
      <dsp:spPr>
        <a:xfrm>
          <a:off x="0" y="1815795"/>
          <a:ext cx="8077200" cy="16848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u="sng" kern="1200" dirty="0">
              <a:latin typeface="Perpetua" panose="02020502060401020303" pitchFamily="18" charset="0"/>
            </a:rPr>
            <a:t>Brodie Assistance Fund Committee</a:t>
          </a:r>
          <a:r>
            <a:rPr lang="en-US" sz="3200" kern="1200" dirty="0">
              <a:latin typeface="Perpetua" panose="02020502060401020303" pitchFamily="18" charset="0"/>
            </a:rPr>
            <a:t> – Provides recommendations for approval of BAF applicants to the BOD. </a:t>
          </a:r>
        </a:p>
      </dsp:txBody>
      <dsp:txXfrm>
        <a:off x="82245" y="1898040"/>
        <a:ext cx="7912710" cy="15203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1FAAD-73C3-47E3-83BC-CF56D87921FB}">
      <dsp:nvSpPr>
        <dsp:cNvPr id="0" name=""/>
        <dsp:cNvSpPr/>
      </dsp:nvSpPr>
      <dsp:spPr>
        <a:xfrm>
          <a:off x="0" y="35550"/>
          <a:ext cx="7848600" cy="33578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latin typeface="Perpetua" panose="02020502060401020303" pitchFamily="18" charset="0"/>
            </a:rPr>
            <a:t>Nlets is a </a:t>
          </a:r>
          <a:r>
            <a:rPr lang="en-US" sz="3500" b="1" i="1" kern="1200" dirty="0">
              <a:latin typeface="Perpetua" panose="02020502060401020303" pitchFamily="18" charset="0"/>
            </a:rPr>
            <a:t>computer-based message switching system </a:t>
          </a:r>
          <a:r>
            <a:rPr lang="en-US" sz="3500" kern="1200" dirty="0">
              <a:latin typeface="Perpetua" panose="02020502060401020303" pitchFamily="18" charset="0"/>
            </a:rPr>
            <a:t>that links together and supports every state, local, and federal law enforcement, justice, and public safety agency </a:t>
          </a:r>
          <a:r>
            <a:rPr lang="en-US" sz="3500" b="1" i="1" kern="1200" dirty="0">
              <a:latin typeface="Perpetua" panose="02020502060401020303" pitchFamily="18" charset="0"/>
            </a:rPr>
            <a:t>for the purposes of sharing and exchanging critical information</a:t>
          </a:r>
          <a:r>
            <a:rPr lang="en-US" sz="3500" kern="1200" dirty="0">
              <a:latin typeface="Perpetua" panose="02020502060401020303" pitchFamily="18" charset="0"/>
            </a:rPr>
            <a:t>.</a:t>
          </a:r>
        </a:p>
      </dsp:txBody>
      <dsp:txXfrm>
        <a:off x="163919" y="199469"/>
        <a:ext cx="7520762" cy="30300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9D773-078B-4E25-88B8-B031FF45D058}">
      <dsp:nvSpPr>
        <dsp:cNvPr id="0" name=""/>
        <dsp:cNvSpPr/>
      </dsp:nvSpPr>
      <dsp:spPr>
        <a:xfrm>
          <a:off x="0" y="824"/>
          <a:ext cx="8320177" cy="5138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Perpetua" panose="02020502060401020303" pitchFamily="18" charset="0"/>
            </a:rPr>
            <a:t>A Minnesota State Trooper pulls over a driver with a Texas driver license.</a:t>
          </a:r>
        </a:p>
      </dsp:txBody>
      <dsp:txXfrm>
        <a:off x="25086" y="25910"/>
        <a:ext cx="8270005" cy="463713"/>
      </dsp:txXfrm>
    </dsp:sp>
    <dsp:sp modelId="{FCFA9B74-37B7-4782-B63E-AA3E7AE3BC14}">
      <dsp:nvSpPr>
        <dsp:cNvPr id="0" name=""/>
        <dsp:cNvSpPr/>
      </dsp:nvSpPr>
      <dsp:spPr>
        <a:xfrm>
          <a:off x="0" y="527887"/>
          <a:ext cx="8320177" cy="5138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Perpetua" panose="02020502060401020303" pitchFamily="18" charset="0"/>
            </a:rPr>
            <a:t>Minnesota has no internal data on Texas drivers.</a:t>
          </a:r>
        </a:p>
      </dsp:txBody>
      <dsp:txXfrm>
        <a:off x="25086" y="552973"/>
        <a:ext cx="8270005" cy="463713"/>
      </dsp:txXfrm>
    </dsp:sp>
    <dsp:sp modelId="{8AECC3CB-AFA5-488C-A3A9-0B841F1D73CA}">
      <dsp:nvSpPr>
        <dsp:cNvPr id="0" name=""/>
        <dsp:cNvSpPr/>
      </dsp:nvSpPr>
      <dsp:spPr>
        <a:xfrm>
          <a:off x="0" y="1054949"/>
          <a:ext cx="8320177" cy="5138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Perpetua" panose="02020502060401020303" pitchFamily="18" charset="0"/>
            </a:rPr>
            <a:t>A query is sent to Nlets</a:t>
          </a:r>
          <a:r>
            <a:rPr lang="en-US" sz="500" kern="1200" dirty="0">
              <a:latin typeface="Perpetua" panose="02020502060401020303" pitchFamily="18" charset="0"/>
            </a:rPr>
            <a:t>.</a:t>
          </a:r>
        </a:p>
      </dsp:txBody>
      <dsp:txXfrm>
        <a:off x="25086" y="1080035"/>
        <a:ext cx="8270005" cy="4637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38A92-C74A-4989-ACB2-4CB7820B631F}">
      <dsp:nvSpPr>
        <dsp:cNvPr id="0" name=""/>
        <dsp:cNvSpPr/>
      </dsp:nvSpPr>
      <dsp:spPr>
        <a:xfrm>
          <a:off x="0" y="0"/>
          <a:ext cx="8534400" cy="83060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Perpetua" panose="02020502060401020303" pitchFamily="18" charset="0"/>
            </a:rPr>
            <a:t>Nlets receives the query from Minnesota, checks to make sure it is a valid request, then forwards the request to Texas.  </a:t>
          </a:r>
        </a:p>
      </dsp:txBody>
      <dsp:txXfrm>
        <a:off x="40547" y="40547"/>
        <a:ext cx="8453306" cy="7495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57B01-3338-4B8C-9E01-0190E1A143A6}">
      <dsp:nvSpPr>
        <dsp:cNvPr id="0" name=""/>
        <dsp:cNvSpPr/>
      </dsp:nvSpPr>
      <dsp:spPr>
        <a:xfrm>
          <a:off x="0" y="4028"/>
          <a:ext cx="7543799" cy="10483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Perpetua" panose="02020502060401020303" pitchFamily="18" charset="0"/>
            </a:rPr>
            <a:t>Texas receives the query, checks the info needed by the out-of-state trooper, and sends an automated response back to Nlets.</a:t>
          </a:r>
        </a:p>
      </dsp:txBody>
      <dsp:txXfrm>
        <a:off x="51175" y="55203"/>
        <a:ext cx="7441449" cy="9459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36B99-5316-463A-B537-B3373DFEB215}">
      <dsp:nvSpPr>
        <dsp:cNvPr id="0" name=""/>
        <dsp:cNvSpPr/>
      </dsp:nvSpPr>
      <dsp:spPr>
        <a:xfrm>
          <a:off x="0" y="6748"/>
          <a:ext cx="7924800" cy="9009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Perpetua" panose="02020502060401020303" pitchFamily="18" charset="0"/>
            </a:rPr>
            <a:t>Nlets receives the response from Texas and forwards the information back to Minnesota and the requesting trooper.</a:t>
          </a:r>
        </a:p>
      </dsp:txBody>
      <dsp:txXfrm>
        <a:off x="43978" y="50726"/>
        <a:ext cx="7836844" cy="8129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8FB27-B65D-44F4-98E6-7CE6E9CCE391}">
      <dsp:nvSpPr>
        <dsp:cNvPr id="0" name=""/>
        <dsp:cNvSpPr/>
      </dsp:nvSpPr>
      <dsp:spPr>
        <a:xfrm>
          <a:off x="729699" y="520"/>
          <a:ext cx="3874600" cy="1599158"/>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Perpetua" panose="02020502060401020303" pitchFamily="18" charset="0"/>
            </a:rPr>
            <a:t>Over 2 billion transactions were processed by Nlets last year.</a:t>
          </a:r>
        </a:p>
      </dsp:txBody>
      <dsp:txXfrm>
        <a:off x="776537" y="47358"/>
        <a:ext cx="3780924" cy="1505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722F6-CA92-4396-BB57-3E614D134DC4}">
      <dsp:nvSpPr>
        <dsp:cNvPr id="0" name=""/>
        <dsp:cNvSpPr/>
      </dsp:nvSpPr>
      <dsp:spPr>
        <a:xfrm>
          <a:off x="0" y="392957"/>
          <a:ext cx="4648200" cy="47151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Perpetua" panose="02020502060401020303" pitchFamily="18" charset="0"/>
            </a:rPr>
            <a:t>We have existed for 50 years to connect all 50 states, the District of Columbia, Puerto Rico, Virgin Island, Guam, and Canada along with 28 federal agencies and various associate members for the </a:t>
          </a:r>
          <a:r>
            <a:rPr lang="en-US" sz="2800" b="1" i="1" kern="1200" dirty="0">
              <a:latin typeface="Perpetua" panose="02020502060401020303" pitchFamily="18" charset="0"/>
            </a:rPr>
            <a:t>secure exchange of criminal justice data</a:t>
          </a:r>
          <a:r>
            <a:rPr lang="en-US" sz="2800" kern="1200" dirty="0">
              <a:latin typeface="Perpetua" panose="02020502060401020303" pitchFamily="18" charset="0"/>
            </a:rPr>
            <a:t> necessary to complete our law enforcement, justice, and public safety mission.</a:t>
          </a:r>
        </a:p>
      </dsp:txBody>
      <dsp:txXfrm>
        <a:off x="226906" y="619863"/>
        <a:ext cx="4194388" cy="42612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43FB3-53F5-4FE2-B971-D925691E56DB}">
      <dsp:nvSpPr>
        <dsp:cNvPr id="0" name=""/>
        <dsp:cNvSpPr/>
      </dsp:nvSpPr>
      <dsp:spPr>
        <a:xfrm rot="16200000">
          <a:off x="2082800" y="-2082800"/>
          <a:ext cx="3962400" cy="8128000"/>
        </a:xfrm>
        <a:prstGeom prst="flowChartManualOperati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950" tIns="0" rIns="234156" bIns="0" numCol="1" spcCol="1270" anchor="ctr" anchorCtr="0">
          <a:noAutofit/>
        </a:bodyPr>
        <a:lstStyle/>
        <a:p>
          <a:pPr marL="0" lvl="0" indent="0" algn="ctr" defTabSz="1644650" rtl="0">
            <a:lnSpc>
              <a:spcPct val="90000"/>
            </a:lnSpc>
            <a:spcBef>
              <a:spcPct val="0"/>
            </a:spcBef>
            <a:spcAft>
              <a:spcPct val="35000"/>
            </a:spcAft>
            <a:buNone/>
          </a:pPr>
          <a:r>
            <a:rPr lang="en-US" sz="3700" kern="1200" dirty="0">
              <a:latin typeface="Perpetua" panose="02020502060401020303" pitchFamily="18" charset="0"/>
            </a:rPr>
            <a:t>The FBIs NCIC is a </a:t>
          </a:r>
          <a:r>
            <a:rPr lang="en-US" sz="3700" b="1" i="1" kern="1200" dirty="0">
              <a:latin typeface="Perpetua" panose="02020502060401020303" pitchFamily="18" charset="0"/>
            </a:rPr>
            <a:t>computerized index of criminal justice information</a:t>
          </a:r>
          <a:r>
            <a:rPr lang="en-US" sz="3700" kern="1200" dirty="0">
              <a:latin typeface="Perpetua" panose="02020502060401020303" pitchFamily="18" charset="0"/>
            </a:rPr>
            <a:t>. It is available to federal, state, and local law enforcement and other criminal justice agencies. </a:t>
          </a:r>
        </a:p>
      </dsp:txBody>
      <dsp:txXfrm rot="5400000">
        <a:off x="0" y="792480"/>
        <a:ext cx="8128000" cy="2377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1CFB5-17D2-4C81-ADF3-7BB853DA74CB}">
      <dsp:nvSpPr>
        <dsp:cNvPr id="0" name=""/>
        <dsp:cNvSpPr/>
      </dsp:nvSpPr>
      <dsp:spPr>
        <a:xfrm>
          <a:off x="0" y="5870"/>
          <a:ext cx="7315200" cy="14671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Perpetua" panose="02020502060401020303" pitchFamily="18" charset="0"/>
            </a:rPr>
            <a:t>Nlets is a </a:t>
          </a:r>
          <a:r>
            <a:rPr lang="en-US" sz="2800" b="1" i="1" kern="1200" dirty="0">
              <a:latin typeface="Perpetua" panose="02020502060401020303" pitchFamily="18" charset="0"/>
            </a:rPr>
            <a:t>self funded, private, not for profit corporation </a:t>
          </a:r>
          <a:r>
            <a:rPr lang="en-US" sz="2800" kern="1200" dirty="0">
              <a:latin typeface="Perpetua" panose="02020502060401020303" pitchFamily="18" charset="0"/>
            </a:rPr>
            <a:t>that has created dozens of secure partnerships </a:t>
          </a:r>
          <a:r>
            <a:rPr lang="en-US" sz="2800" b="1" i="1" kern="1200" dirty="0">
              <a:latin typeface="Perpetua" panose="02020502060401020303" pitchFamily="18" charset="0"/>
            </a:rPr>
            <a:t>for data exchange</a:t>
          </a:r>
          <a:r>
            <a:rPr lang="en-US" sz="2800" kern="1200" dirty="0">
              <a:latin typeface="Perpetua" panose="02020502060401020303" pitchFamily="18" charset="0"/>
            </a:rPr>
            <a:t>.</a:t>
          </a:r>
        </a:p>
      </dsp:txBody>
      <dsp:txXfrm>
        <a:off x="71622" y="77492"/>
        <a:ext cx="7171956" cy="1323936"/>
      </dsp:txXfrm>
    </dsp:sp>
    <dsp:sp modelId="{16D466CF-5D54-455D-84EF-CDD8E78A9E1C}">
      <dsp:nvSpPr>
        <dsp:cNvPr id="0" name=""/>
        <dsp:cNvSpPr/>
      </dsp:nvSpPr>
      <dsp:spPr>
        <a:xfrm>
          <a:off x="0" y="1527770"/>
          <a:ext cx="7315200" cy="14671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Perpetua" panose="02020502060401020303" pitchFamily="18" charset="0"/>
            </a:rPr>
            <a:t>We are owned and governed solely by the 54 lead law enforcement agencies that make up the principal customers of Nlets.</a:t>
          </a:r>
        </a:p>
      </dsp:txBody>
      <dsp:txXfrm>
        <a:off x="71622" y="1599392"/>
        <a:ext cx="7171956" cy="13239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7AA92-6851-42AF-AAED-5BC3A904656A}">
      <dsp:nvSpPr>
        <dsp:cNvPr id="0" name=""/>
        <dsp:cNvSpPr/>
      </dsp:nvSpPr>
      <dsp:spPr>
        <a:xfrm>
          <a:off x="0" y="0"/>
          <a:ext cx="7924800" cy="1089660"/>
        </a:xfrm>
        <a:prstGeom prst="rect">
          <a:avLst/>
        </a:prstGeom>
        <a:solidFill>
          <a:schemeClr val="accent5">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dirty="0">
              <a:solidFill>
                <a:schemeClr val="tx1"/>
              </a:solidFill>
              <a:latin typeface="Perpetua" panose="02020502060401020303" pitchFamily="18" charset="0"/>
            </a:rPr>
            <a:t>Core Members</a:t>
          </a:r>
        </a:p>
      </dsp:txBody>
      <dsp:txXfrm>
        <a:off x="0" y="0"/>
        <a:ext cx="7924800" cy="1089660"/>
      </dsp:txXfrm>
    </dsp:sp>
    <dsp:sp modelId="{AB82D226-E34F-4BD9-861D-A97F795FA09B}">
      <dsp:nvSpPr>
        <dsp:cNvPr id="0" name=""/>
        <dsp:cNvSpPr/>
      </dsp:nvSpPr>
      <dsp:spPr>
        <a:xfrm>
          <a:off x="0" y="1089660"/>
          <a:ext cx="1981199" cy="2288286"/>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Perpetua" panose="02020502060401020303" pitchFamily="18" charset="0"/>
            </a:rPr>
            <a:t>Principal</a:t>
          </a:r>
        </a:p>
      </dsp:txBody>
      <dsp:txXfrm>
        <a:off x="0" y="1089660"/>
        <a:ext cx="1981199" cy="2288286"/>
      </dsp:txXfrm>
    </dsp:sp>
    <dsp:sp modelId="{F150A301-CF36-43E5-B562-1987E33895EB}">
      <dsp:nvSpPr>
        <dsp:cNvPr id="0" name=""/>
        <dsp:cNvSpPr/>
      </dsp:nvSpPr>
      <dsp:spPr>
        <a:xfrm>
          <a:off x="1981200" y="1089660"/>
          <a:ext cx="1981199" cy="2288286"/>
        </a:xfrm>
        <a:prstGeom prst="rect">
          <a:avLst/>
        </a:prstGeom>
        <a:gradFill rotWithShape="0">
          <a:gsLst>
            <a:gs pos="0">
              <a:schemeClr val="accent5">
                <a:hueOff val="284569"/>
                <a:satOff val="270"/>
                <a:lumOff val="1765"/>
                <a:alphaOff val="0"/>
                <a:tint val="50000"/>
                <a:satMod val="300000"/>
              </a:schemeClr>
            </a:gs>
            <a:gs pos="35000">
              <a:schemeClr val="accent5">
                <a:hueOff val="284569"/>
                <a:satOff val="270"/>
                <a:lumOff val="1765"/>
                <a:alphaOff val="0"/>
                <a:tint val="37000"/>
                <a:satMod val="300000"/>
              </a:schemeClr>
            </a:gs>
            <a:gs pos="100000">
              <a:schemeClr val="accent5">
                <a:hueOff val="284569"/>
                <a:satOff val="270"/>
                <a:lumOff val="176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Perpetua" panose="02020502060401020303" pitchFamily="18" charset="0"/>
            </a:rPr>
            <a:t>Federal</a:t>
          </a:r>
        </a:p>
      </dsp:txBody>
      <dsp:txXfrm>
        <a:off x="1981200" y="1089660"/>
        <a:ext cx="1981199" cy="2288286"/>
      </dsp:txXfrm>
    </dsp:sp>
    <dsp:sp modelId="{0B6DA305-2400-4CB9-97F3-2930BE1BC098}">
      <dsp:nvSpPr>
        <dsp:cNvPr id="0" name=""/>
        <dsp:cNvSpPr/>
      </dsp:nvSpPr>
      <dsp:spPr>
        <a:xfrm>
          <a:off x="3962399" y="1089660"/>
          <a:ext cx="1981199" cy="2288286"/>
        </a:xfrm>
        <a:prstGeom prst="rect">
          <a:avLst/>
        </a:prstGeom>
        <a:gradFill rotWithShape="0">
          <a:gsLst>
            <a:gs pos="0">
              <a:schemeClr val="accent5">
                <a:hueOff val="569137"/>
                <a:satOff val="540"/>
                <a:lumOff val="3529"/>
                <a:alphaOff val="0"/>
                <a:tint val="50000"/>
                <a:satMod val="300000"/>
              </a:schemeClr>
            </a:gs>
            <a:gs pos="35000">
              <a:schemeClr val="accent5">
                <a:hueOff val="569137"/>
                <a:satOff val="540"/>
                <a:lumOff val="3529"/>
                <a:alphaOff val="0"/>
                <a:tint val="37000"/>
                <a:satMod val="300000"/>
              </a:schemeClr>
            </a:gs>
            <a:gs pos="100000">
              <a:schemeClr val="accent5">
                <a:hueOff val="569137"/>
                <a:satOff val="540"/>
                <a:lumOff val="352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Perpetua" panose="02020502060401020303" pitchFamily="18" charset="0"/>
            </a:rPr>
            <a:t>Int’l</a:t>
          </a:r>
        </a:p>
      </dsp:txBody>
      <dsp:txXfrm>
        <a:off x="3962399" y="1089660"/>
        <a:ext cx="1981199" cy="2288286"/>
      </dsp:txXfrm>
    </dsp:sp>
    <dsp:sp modelId="{CF606265-F78F-4565-AE8B-19FBE8897A29}">
      <dsp:nvSpPr>
        <dsp:cNvPr id="0" name=""/>
        <dsp:cNvSpPr/>
      </dsp:nvSpPr>
      <dsp:spPr>
        <a:xfrm>
          <a:off x="5943600" y="1089660"/>
          <a:ext cx="1981199" cy="2288286"/>
        </a:xfrm>
        <a:prstGeom prst="rect">
          <a:avLst/>
        </a:prstGeom>
        <a:gradFill rotWithShape="0">
          <a:gsLst>
            <a:gs pos="0">
              <a:schemeClr val="accent5">
                <a:hueOff val="853706"/>
                <a:satOff val="810"/>
                <a:lumOff val="5294"/>
                <a:alphaOff val="0"/>
                <a:tint val="50000"/>
                <a:satMod val="300000"/>
              </a:schemeClr>
            </a:gs>
            <a:gs pos="35000">
              <a:schemeClr val="accent5">
                <a:hueOff val="853706"/>
                <a:satOff val="810"/>
                <a:lumOff val="5294"/>
                <a:alphaOff val="0"/>
                <a:tint val="37000"/>
                <a:satMod val="300000"/>
              </a:schemeClr>
            </a:gs>
            <a:gs pos="100000">
              <a:schemeClr val="accent5">
                <a:hueOff val="853706"/>
                <a:satOff val="810"/>
                <a:lumOff val="529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Perpetua" panose="02020502060401020303" pitchFamily="18" charset="0"/>
            </a:rPr>
            <a:t>Associate</a:t>
          </a:r>
        </a:p>
      </dsp:txBody>
      <dsp:txXfrm>
        <a:off x="5943600" y="1089660"/>
        <a:ext cx="1981199" cy="2288286"/>
      </dsp:txXfrm>
    </dsp:sp>
    <dsp:sp modelId="{9FD3C9CD-6EBC-407E-A32E-41C9CEB44517}">
      <dsp:nvSpPr>
        <dsp:cNvPr id="0" name=""/>
        <dsp:cNvSpPr/>
      </dsp:nvSpPr>
      <dsp:spPr>
        <a:xfrm>
          <a:off x="0" y="3377946"/>
          <a:ext cx="7924800" cy="254254"/>
        </a:xfrm>
        <a:prstGeom prst="rect">
          <a:avLst/>
        </a:prstGeom>
        <a:solidFill>
          <a:schemeClr val="accent5">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348A3-CDF6-4975-9021-7B0DDD787EBA}">
      <dsp:nvSpPr>
        <dsp:cNvPr id="0" name=""/>
        <dsp:cNvSpPr/>
      </dsp:nvSpPr>
      <dsp:spPr>
        <a:xfrm rot="16200000">
          <a:off x="-1636816" y="1642960"/>
          <a:ext cx="4419600" cy="1133679"/>
        </a:xfrm>
        <a:prstGeom prst="flowChartManualOperati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0" rIns="96368" bIns="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Perpetua" panose="02020502060401020303" pitchFamily="18" charset="0"/>
            </a:rPr>
            <a:t>ARJIS</a:t>
          </a:r>
          <a:r>
            <a:rPr lang="en-US" sz="1500" kern="1200" dirty="0">
              <a:latin typeface="Perpetua" panose="02020502060401020303" pitchFamily="18" charset="0"/>
            </a:rPr>
            <a:t> – Automated Regional Justice Information System of San Diego</a:t>
          </a:r>
        </a:p>
      </dsp:txBody>
      <dsp:txXfrm rot="5400000">
        <a:off x="6144" y="883920"/>
        <a:ext cx="1133679" cy="2651760"/>
      </dsp:txXfrm>
    </dsp:sp>
    <dsp:sp modelId="{716D8AF3-9FAC-4E23-ACE9-ED3467BCBC48}">
      <dsp:nvSpPr>
        <dsp:cNvPr id="0" name=""/>
        <dsp:cNvSpPr/>
      </dsp:nvSpPr>
      <dsp:spPr>
        <a:xfrm rot="16200000">
          <a:off x="-418111" y="1642960"/>
          <a:ext cx="4419600" cy="1133679"/>
        </a:xfrm>
        <a:prstGeom prst="flowChartManualOperati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0" rIns="96368" bIns="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Perpetua" panose="02020502060401020303" pitchFamily="18" charset="0"/>
            </a:rPr>
            <a:t>HELP </a:t>
          </a:r>
          <a:r>
            <a:rPr lang="en-US" sz="1500" b="1" kern="1200" dirty="0" err="1">
              <a:latin typeface="Perpetua" panose="02020502060401020303" pitchFamily="18" charset="0"/>
            </a:rPr>
            <a:t>Inc</a:t>
          </a:r>
          <a:r>
            <a:rPr lang="en-US" sz="1500" kern="1200" dirty="0">
              <a:latin typeface="Perpetua" panose="02020502060401020303" pitchFamily="18" charset="0"/>
            </a:rPr>
            <a:t> – </a:t>
          </a:r>
        </a:p>
        <a:p>
          <a:pPr marL="0" lvl="0" indent="0" algn="ctr" defTabSz="666750">
            <a:lnSpc>
              <a:spcPct val="90000"/>
            </a:lnSpc>
            <a:spcBef>
              <a:spcPct val="0"/>
            </a:spcBef>
            <a:spcAft>
              <a:spcPct val="35000"/>
            </a:spcAft>
            <a:buNone/>
          </a:pPr>
          <a:r>
            <a:rPr lang="en-US" sz="1500" kern="1200" dirty="0">
              <a:latin typeface="Perpetua" panose="02020502060401020303" pitchFamily="18" charset="0"/>
            </a:rPr>
            <a:t>Heavy Vehicle Electronic License Plate, Inc.</a:t>
          </a:r>
        </a:p>
      </dsp:txBody>
      <dsp:txXfrm rot="5400000">
        <a:off x="1224849" y="883920"/>
        <a:ext cx="1133679" cy="2651760"/>
      </dsp:txXfrm>
    </dsp:sp>
    <dsp:sp modelId="{A9784DAD-5B3C-4EBF-9733-55F4D803336C}">
      <dsp:nvSpPr>
        <dsp:cNvPr id="0" name=""/>
        <dsp:cNvSpPr/>
      </dsp:nvSpPr>
      <dsp:spPr>
        <a:xfrm rot="16200000">
          <a:off x="800594" y="1642960"/>
          <a:ext cx="4419600" cy="1133679"/>
        </a:xfrm>
        <a:prstGeom prst="flowChartManualOperati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0" rIns="96368" bIns="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Perpetua" panose="02020502060401020303" pitchFamily="18" charset="0"/>
            </a:rPr>
            <a:t>NCMEC</a:t>
          </a:r>
          <a:r>
            <a:rPr lang="en-US" sz="1500" kern="1200" dirty="0">
              <a:latin typeface="Perpetua" panose="02020502060401020303" pitchFamily="18" charset="0"/>
            </a:rPr>
            <a:t> – National Center for Missing and Exploited Children</a:t>
          </a:r>
        </a:p>
      </dsp:txBody>
      <dsp:txXfrm rot="5400000">
        <a:off x="2443554" y="883920"/>
        <a:ext cx="1133679" cy="2651760"/>
      </dsp:txXfrm>
    </dsp:sp>
    <dsp:sp modelId="{8E1AC9D7-83D8-4E2E-957A-7A09D0CE6FA7}">
      <dsp:nvSpPr>
        <dsp:cNvPr id="0" name=""/>
        <dsp:cNvSpPr/>
      </dsp:nvSpPr>
      <dsp:spPr>
        <a:xfrm rot="16200000">
          <a:off x="2019300" y="1642960"/>
          <a:ext cx="4419600" cy="1133679"/>
        </a:xfrm>
        <a:prstGeom prst="flowChartManualOperati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0" rIns="96368" bIns="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Perpetua" panose="02020502060401020303" pitchFamily="18" charset="0"/>
            </a:rPr>
            <a:t>NICB</a:t>
          </a:r>
          <a:r>
            <a:rPr lang="en-US" sz="1500" kern="1200" dirty="0">
              <a:latin typeface="Perpetua" panose="02020502060401020303" pitchFamily="18" charset="0"/>
            </a:rPr>
            <a:t> – National Insurance Crime Bureau</a:t>
          </a:r>
        </a:p>
      </dsp:txBody>
      <dsp:txXfrm rot="5400000">
        <a:off x="3662260" y="883920"/>
        <a:ext cx="1133679" cy="2651760"/>
      </dsp:txXfrm>
    </dsp:sp>
    <dsp:sp modelId="{11336C9E-1F99-4F08-AD58-9A18170B9901}">
      <dsp:nvSpPr>
        <dsp:cNvPr id="0" name=""/>
        <dsp:cNvSpPr/>
      </dsp:nvSpPr>
      <dsp:spPr>
        <a:xfrm rot="16200000">
          <a:off x="3238005" y="1642960"/>
          <a:ext cx="4419600" cy="1133679"/>
        </a:xfrm>
        <a:prstGeom prst="flowChartManualOperati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0" rIns="96368" bIns="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Perpetua" panose="02020502060401020303" pitchFamily="18" charset="0"/>
            </a:rPr>
            <a:t>NVS</a:t>
          </a:r>
          <a:r>
            <a:rPr lang="en-US" sz="1500" kern="1200" dirty="0">
              <a:latin typeface="Perpetua" panose="02020502060401020303" pitchFamily="18" charset="0"/>
            </a:rPr>
            <a:t> – National Vehicle Service</a:t>
          </a:r>
        </a:p>
      </dsp:txBody>
      <dsp:txXfrm rot="5400000">
        <a:off x="4880965" y="883920"/>
        <a:ext cx="1133679" cy="2651760"/>
      </dsp:txXfrm>
    </dsp:sp>
    <dsp:sp modelId="{4C3A8BB7-D28A-4A3D-BD8C-0C48AB3577BD}">
      <dsp:nvSpPr>
        <dsp:cNvPr id="0" name=""/>
        <dsp:cNvSpPr/>
      </dsp:nvSpPr>
      <dsp:spPr>
        <a:xfrm rot="16200000">
          <a:off x="4456711" y="1642960"/>
          <a:ext cx="4419600" cy="1133679"/>
        </a:xfrm>
        <a:prstGeom prst="flowChartManualOperati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0" rIns="96368" bIns="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Perpetua" panose="02020502060401020303" pitchFamily="18" charset="0"/>
            </a:rPr>
            <a:t>RISS – </a:t>
          </a:r>
        </a:p>
        <a:p>
          <a:pPr marL="0" lvl="0" indent="0" algn="ctr" defTabSz="666750">
            <a:lnSpc>
              <a:spcPct val="90000"/>
            </a:lnSpc>
            <a:spcBef>
              <a:spcPct val="0"/>
            </a:spcBef>
            <a:spcAft>
              <a:spcPct val="35000"/>
            </a:spcAft>
            <a:buNone/>
          </a:pPr>
          <a:r>
            <a:rPr lang="en-US" sz="1500" b="0" kern="1200" dirty="0">
              <a:latin typeface="Perpetua" panose="02020502060401020303" pitchFamily="18" charset="0"/>
            </a:rPr>
            <a:t>Regional Information Sharing Service</a:t>
          </a:r>
        </a:p>
      </dsp:txBody>
      <dsp:txXfrm rot="5400000">
        <a:off x="6099671" y="883920"/>
        <a:ext cx="1133679" cy="2651760"/>
      </dsp:txXfrm>
    </dsp:sp>
    <dsp:sp modelId="{F3F439C7-7542-444B-8E38-EBB731C94117}">
      <dsp:nvSpPr>
        <dsp:cNvPr id="0" name=""/>
        <dsp:cNvSpPr/>
      </dsp:nvSpPr>
      <dsp:spPr>
        <a:xfrm rot="16200000">
          <a:off x="5675416" y="1642960"/>
          <a:ext cx="4419600" cy="1133679"/>
        </a:xfrm>
        <a:prstGeom prst="flowChartManualOperati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0" rIns="96368" bIns="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Perpetua" panose="02020502060401020303" pitchFamily="18" charset="0"/>
            </a:rPr>
            <a:t>WIN</a:t>
          </a:r>
          <a:r>
            <a:rPr lang="en-US" sz="1500" kern="1200" dirty="0">
              <a:latin typeface="Perpetua" panose="02020502060401020303" pitchFamily="18" charset="0"/>
            </a:rPr>
            <a:t> – Western Identification Network</a:t>
          </a:r>
        </a:p>
      </dsp:txBody>
      <dsp:txXfrm rot="5400000">
        <a:off x="7318376" y="883920"/>
        <a:ext cx="1133679" cy="26517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DA1AD-D931-4339-AA40-879CFF382656}">
      <dsp:nvSpPr>
        <dsp:cNvPr id="0" name=""/>
        <dsp:cNvSpPr/>
      </dsp:nvSpPr>
      <dsp:spPr>
        <a:xfrm>
          <a:off x="0" y="0"/>
          <a:ext cx="8153400" cy="111969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Perpetua" panose="02020502060401020303" pitchFamily="18" charset="0"/>
            </a:rPr>
            <a:t>Must support public safety or other like-minded law enforcement entities (e.g., red light camera companies).</a:t>
          </a:r>
        </a:p>
      </dsp:txBody>
      <dsp:txXfrm>
        <a:off x="54659" y="54659"/>
        <a:ext cx="8044082" cy="10103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94635-7C26-4231-A232-3E5E239B5F82}">
      <dsp:nvSpPr>
        <dsp:cNvPr id="0" name=""/>
        <dsp:cNvSpPr/>
      </dsp:nvSpPr>
      <dsp:spPr>
        <a:xfrm>
          <a:off x="0" y="537524"/>
          <a:ext cx="8534400" cy="96525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latin typeface="Perpetua" panose="02020502060401020303" pitchFamily="18" charset="0"/>
            </a:rPr>
            <a:t>Our membership is represented by one individual per state. This is the </a:t>
          </a:r>
          <a:r>
            <a:rPr lang="en-US" sz="2500" b="1" i="1" kern="1200" dirty="0">
              <a:latin typeface="Perpetua" panose="02020502060401020303" pitchFamily="18" charset="0"/>
            </a:rPr>
            <a:t>Nlets Rep</a:t>
          </a:r>
          <a:r>
            <a:rPr lang="en-US" sz="2500" kern="1200" dirty="0">
              <a:latin typeface="Perpetua" panose="02020502060401020303" pitchFamily="18" charset="0"/>
            </a:rPr>
            <a:t>.</a:t>
          </a:r>
        </a:p>
      </dsp:txBody>
      <dsp:txXfrm>
        <a:off x="47120" y="584644"/>
        <a:ext cx="8440160" cy="871010"/>
      </dsp:txXfrm>
    </dsp:sp>
    <dsp:sp modelId="{42F2D50D-6BDE-4F7F-A4F0-AB53795CA156}">
      <dsp:nvSpPr>
        <dsp:cNvPr id="0" name=""/>
        <dsp:cNvSpPr/>
      </dsp:nvSpPr>
      <dsp:spPr>
        <a:xfrm>
          <a:off x="0" y="1574775"/>
          <a:ext cx="8534400" cy="96525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latin typeface="Perpetua" panose="02020502060401020303" pitchFamily="18" charset="0"/>
            </a:rPr>
            <a:t>The states are divided into </a:t>
          </a:r>
          <a:r>
            <a:rPr lang="en-US" sz="2500" b="1" i="1" kern="1200" dirty="0">
              <a:latin typeface="Perpetua" panose="02020502060401020303" pitchFamily="18" charset="0"/>
            </a:rPr>
            <a:t>eight regions</a:t>
          </a:r>
          <a:r>
            <a:rPr lang="en-US" sz="2500" kern="1200" dirty="0">
              <a:latin typeface="Perpetua" panose="02020502060401020303" pitchFamily="18" charset="0"/>
            </a:rPr>
            <a:t>. Each region elects a Chairperson to represent the region on the Nlets </a:t>
          </a:r>
          <a:r>
            <a:rPr lang="en-US" sz="2500" b="1" i="1" kern="1200" dirty="0">
              <a:latin typeface="Perpetua" panose="02020502060401020303" pitchFamily="18" charset="0"/>
            </a:rPr>
            <a:t>Board of Directors</a:t>
          </a:r>
          <a:r>
            <a:rPr lang="en-US" sz="2500" kern="1200" dirty="0">
              <a:latin typeface="Perpetua" panose="02020502060401020303" pitchFamily="18" charset="0"/>
            </a:rPr>
            <a:t>.</a:t>
          </a:r>
        </a:p>
      </dsp:txBody>
      <dsp:txXfrm>
        <a:off x="47120" y="1621895"/>
        <a:ext cx="8440160" cy="871010"/>
      </dsp:txXfrm>
    </dsp:sp>
    <dsp:sp modelId="{DDD915AC-E5D5-4236-96C8-1F003CB75AE9}">
      <dsp:nvSpPr>
        <dsp:cNvPr id="0" name=""/>
        <dsp:cNvSpPr/>
      </dsp:nvSpPr>
      <dsp:spPr>
        <a:xfrm>
          <a:off x="0" y="2612025"/>
          <a:ext cx="8534400" cy="96525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latin typeface="Perpetua" panose="02020502060401020303" pitchFamily="18" charset="0"/>
            </a:rPr>
            <a:t>Board consists of the President, First Vice President, Second Vice President, and Regional Chairs.</a:t>
          </a:r>
        </a:p>
      </dsp:txBody>
      <dsp:txXfrm>
        <a:off x="47120" y="2659145"/>
        <a:ext cx="8440160" cy="8710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E6FC4-34AD-4EA5-B3D6-11AB924A1C73}">
      <dsp:nvSpPr>
        <dsp:cNvPr id="0" name=""/>
        <dsp:cNvSpPr/>
      </dsp:nvSpPr>
      <dsp:spPr>
        <a:xfrm>
          <a:off x="0" y="94180"/>
          <a:ext cx="8153400" cy="2063221"/>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u="sng" kern="1200" dirty="0">
              <a:latin typeface="Perpetua" panose="02020502060401020303" pitchFamily="18" charset="0"/>
            </a:rPr>
            <a:t>Technical Operations Committee (TOC</a:t>
          </a:r>
          <a:r>
            <a:rPr lang="en-US" sz="3000" b="1" kern="1200" dirty="0">
              <a:latin typeface="Perpetua" panose="02020502060401020303" pitchFamily="18" charset="0"/>
            </a:rPr>
            <a:t>) </a:t>
          </a:r>
          <a:r>
            <a:rPr lang="en-US" sz="3000" kern="1200" dirty="0">
              <a:latin typeface="Perpetua" panose="02020502060401020303" pitchFamily="18" charset="0"/>
            </a:rPr>
            <a:t>– Provides information and policy guidance to the BOD </a:t>
          </a:r>
          <a:r>
            <a:rPr lang="en-US" sz="3000" b="1" i="1" kern="1200" dirty="0">
              <a:latin typeface="Perpetua" panose="02020502060401020303" pitchFamily="18" charset="0"/>
            </a:rPr>
            <a:t>on matters of operations, maintenance, and enhancement of the Nlets system</a:t>
          </a:r>
          <a:r>
            <a:rPr lang="en-US" sz="3000" kern="1200" dirty="0">
              <a:latin typeface="Perpetua" panose="02020502060401020303" pitchFamily="18" charset="0"/>
            </a:rPr>
            <a:t>.</a:t>
          </a:r>
        </a:p>
      </dsp:txBody>
      <dsp:txXfrm>
        <a:off x="100718" y="194898"/>
        <a:ext cx="7951964" cy="1861785"/>
      </dsp:txXfrm>
    </dsp:sp>
    <dsp:sp modelId="{39DA504E-F1DC-4014-B071-595A7FC35307}">
      <dsp:nvSpPr>
        <dsp:cNvPr id="0" name=""/>
        <dsp:cNvSpPr/>
      </dsp:nvSpPr>
      <dsp:spPr>
        <a:xfrm>
          <a:off x="0" y="2243802"/>
          <a:ext cx="8153400" cy="2063221"/>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u="sng" kern="1200" dirty="0">
              <a:latin typeface="Perpetua" panose="02020502060401020303" pitchFamily="18" charset="0"/>
            </a:rPr>
            <a:t>Finance and Management Committee (F&amp;M) </a:t>
          </a:r>
          <a:r>
            <a:rPr lang="en-US" sz="3000" kern="1200" dirty="0">
              <a:latin typeface="Perpetua" panose="02020502060401020303" pitchFamily="18" charset="0"/>
            </a:rPr>
            <a:t>– Provides information and policy guidance to the BOD </a:t>
          </a:r>
          <a:r>
            <a:rPr lang="en-US" sz="3000" b="1" i="1" kern="1200" dirty="0">
              <a:latin typeface="Perpetua" panose="02020502060401020303" pitchFamily="18" charset="0"/>
            </a:rPr>
            <a:t>on fiscal and management matters as they pertain to the operations and administration of Nlets</a:t>
          </a:r>
          <a:r>
            <a:rPr lang="en-US" sz="3000" kern="1200" dirty="0">
              <a:latin typeface="Perpetua" panose="02020502060401020303" pitchFamily="18" charset="0"/>
            </a:rPr>
            <a:t>.</a:t>
          </a:r>
        </a:p>
      </dsp:txBody>
      <dsp:txXfrm>
        <a:off x="100718" y="2344520"/>
        <a:ext cx="7951964" cy="186178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13C09E6-AEF0-459A-88DF-0275045E9CFA}" type="datetimeFigureOut">
              <a:rPr lang="en-US" smtClean="0"/>
              <a:t>8/16/2019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ED491F7-1C54-4DF6-BE34-364E9FD34037}" type="slidenum">
              <a:rPr lang="en-US" smtClean="0"/>
              <a:t>‹#›</a:t>
            </a:fld>
            <a:endParaRPr lang="en-US"/>
          </a:p>
        </p:txBody>
      </p:sp>
    </p:spTree>
    <p:extLst>
      <p:ext uri="{BB962C8B-B14F-4D97-AF65-F5344CB8AC3E}">
        <p14:creationId xmlns:p14="http://schemas.microsoft.com/office/powerpoint/2010/main" val="3976576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9B3F6-6F4D-4E2E-9F51-26FAE5E1B6EF}" type="slidenum">
              <a:rPr lang="en-US" smtClean="0"/>
              <a:pPr/>
              <a:t>1</a:t>
            </a:fld>
            <a:endParaRPr lang="en-US"/>
          </a:p>
        </p:txBody>
      </p:sp>
    </p:spTree>
    <p:extLst>
      <p:ext uri="{BB962C8B-B14F-4D97-AF65-F5344CB8AC3E}">
        <p14:creationId xmlns:p14="http://schemas.microsoft.com/office/powerpoint/2010/main" val="2332381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BC03AA-9CE3-4879-9309-D0A432D7771C}" type="slidenum">
              <a:rPr lang="en-US" smtClean="0"/>
              <a:pPr/>
              <a:t>11</a:t>
            </a:fld>
            <a:endParaRPr lang="en-US" dirty="0"/>
          </a:p>
        </p:txBody>
      </p:sp>
    </p:spTree>
    <p:extLst>
      <p:ext uri="{BB962C8B-B14F-4D97-AF65-F5344CB8AC3E}">
        <p14:creationId xmlns:p14="http://schemas.microsoft.com/office/powerpoint/2010/main" val="23909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9B3F6-6F4D-4E2E-9F51-26FAE5E1B6EF}" type="slidenum">
              <a:rPr lang="en-US" smtClean="0"/>
              <a:pPr/>
              <a:t>12</a:t>
            </a:fld>
            <a:endParaRPr lang="en-US"/>
          </a:p>
        </p:txBody>
      </p:sp>
    </p:spTree>
    <p:extLst>
      <p:ext uri="{BB962C8B-B14F-4D97-AF65-F5344CB8AC3E}">
        <p14:creationId xmlns:p14="http://schemas.microsoft.com/office/powerpoint/2010/main" val="1411377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D9B3F6-6F4D-4E2E-9F51-26FAE5E1B6EF}" type="slidenum">
              <a:rPr lang="en-US" smtClean="0"/>
              <a:pPr/>
              <a:t>13</a:t>
            </a:fld>
            <a:endParaRPr lang="en-US"/>
          </a:p>
        </p:txBody>
      </p:sp>
    </p:spTree>
    <p:extLst>
      <p:ext uri="{BB962C8B-B14F-4D97-AF65-F5344CB8AC3E}">
        <p14:creationId xmlns:p14="http://schemas.microsoft.com/office/powerpoint/2010/main" val="3096753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A22238-DC43-4990-BD8B-9FFA6D4726A2}" type="slidenum">
              <a:rPr lang="en-US" smtClean="0"/>
              <a:pPr/>
              <a:t>14</a:t>
            </a:fld>
            <a:endParaRPr lang="en-US" dirty="0"/>
          </a:p>
        </p:txBody>
      </p:sp>
    </p:spTree>
    <p:extLst>
      <p:ext uri="{BB962C8B-B14F-4D97-AF65-F5344CB8AC3E}">
        <p14:creationId xmlns:p14="http://schemas.microsoft.com/office/powerpoint/2010/main" val="912372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A22238-DC43-4990-BD8B-9FFA6D4726A2}" type="slidenum">
              <a:rPr lang="en-US" smtClean="0"/>
              <a:pPr/>
              <a:t>15</a:t>
            </a:fld>
            <a:endParaRPr lang="en-US" dirty="0"/>
          </a:p>
        </p:txBody>
      </p:sp>
    </p:spTree>
    <p:extLst>
      <p:ext uri="{BB962C8B-B14F-4D97-AF65-F5344CB8AC3E}">
        <p14:creationId xmlns:p14="http://schemas.microsoft.com/office/powerpoint/2010/main" val="2283011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D9B3F6-6F4D-4E2E-9F51-26FAE5E1B6EF}" type="slidenum">
              <a:rPr lang="en-US" smtClean="0"/>
              <a:pPr/>
              <a:t>17</a:t>
            </a:fld>
            <a:endParaRPr lang="en-US"/>
          </a:p>
        </p:txBody>
      </p:sp>
    </p:spTree>
    <p:extLst>
      <p:ext uri="{BB962C8B-B14F-4D97-AF65-F5344CB8AC3E}">
        <p14:creationId xmlns:p14="http://schemas.microsoft.com/office/powerpoint/2010/main" val="2318596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2,833,032,294</a:t>
            </a:r>
            <a:r>
              <a:rPr lang="en-US" baseline="0" dirty="0"/>
              <a:t> transactions 11/12 – 11/13</a:t>
            </a:r>
            <a:endParaRPr lang="en-US" dirty="0"/>
          </a:p>
        </p:txBody>
      </p:sp>
      <p:sp>
        <p:nvSpPr>
          <p:cNvPr id="4" name="Slide Number Placeholder 3"/>
          <p:cNvSpPr>
            <a:spLocks noGrp="1"/>
          </p:cNvSpPr>
          <p:nvPr>
            <p:ph type="sldNum" sz="quarter" idx="10"/>
          </p:nvPr>
        </p:nvSpPr>
        <p:spPr/>
        <p:txBody>
          <a:bodyPr/>
          <a:lstStyle/>
          <a:p>
            <a:fld id="{F18A13FD-DF2E-4EC0-98DE-ABE69837471B}" type="slidenum">
              <a:rPr lang="en-US" smtClean="0"/>
              <a:pPr/>
              <a:t>21</a:t>
            </a:fld>
            <a:endParaRPr lang="en-US" dirty="0"/>
          </a:p>
        </p:txBody>
      </p:sp>
    </p:spTree>
    <p:extLst>
      <p:ext uri="{BB962C8B-B14F-4D97-AF65-F5344CB8AC3E}">
        <p14:creationId xmlns:p14="http://schemas.microsoft.com/office/powerpoint/2010/main" val="639223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8497" y="4489387"/>
            <a:ext cx="6608817" cy="4253103"/>
          </a:xfrm>
        </p:spPr>
        <p:txBody>
          <a:bodyPr>
            <a:normAutofit/>
          </a:bodyPr>
          <a:lstStyle/>
          <a:p>
            <a:endParaRPr lang="en-US" sz="2000" dirty="0"/>
          </a:p>
        </p:txBody>
      </p:sp>
      <p:sp>
        <p:nvSpPr>
          <p:cNvPr id="4" name="Slide Number Placeholder 3"/>
          <p:cNvSpPr>
            <a:spLocks noGrp="1"/>
          </p:cNvSpPr>
          <p:nvPr>
            <p:ph type="sldNum" sz="quarter" idx="10"/>
          </p:nvPr>
        </p:nvSpPr>
        <p:spPr/>
        <p:txBody>
          <a:bodyPr/>
          <a:lstStyle/>
          <a:p>
            <a:fld id="{8BA22238-DC43-4990-BD8B-9FFA6D4726A2}" type="slidenum">
              <a:rPr lang="en-US" smtClean="0"/>
              <a:pPr/>
              <a:t>2</a:t>
            </a:fld>
            <a:endParaRPr lang="en-US" dirty="0"/>
          </a:p>
        </p:txBody>
      </p:sp>
    </p:spTree>
    <p:extLst>
      <p:ext uri="{BB962C8B-B14F-4D97-AF65-F5344CB8AC3E}">
        <p14:creationId xmlns:p14="http://schemas.microsoft.com/office/powerpoint/2010/main" val="346222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8497" y="4489387"/>
            <a:ext cx="6608817" cy="4253103"/>
          </a:xfrm>
        </p:spPr>
        <p:txBody>
          <a:bodyPr>
            <a:normAutofit/>
          </a:bodyPr>
          <a:lstStyle/>
          <a:p>
            <a:endParaRPr lang="en-US" sz="2000" dirty="0"/>
          </a:p>
        </p:txBody>
      </p:sp>
      <p:sp>
        <p:nvSpPr>
          <p:cNvPr id="4" name="Slide Number Placeholder 3"/>
          <p:cNvSpPr>
            <a:spLocks noGrp="1"/>
          </p:cNvSpPr>
          <p:nvPr>
            <p:ph type="sldNum" sz="quarter" idx="10"/>
          </p:nvPr>
        </p:nvSpPr>
        <p:spPr/>
        <p:txBody>
          <a:bodyPr/>
          <a:lstStyle/>
          <a:p>
            <a:fld id="{8BA22238-DC43-4990-BD8B-9FFA6D4726A2}" type="slidenum">
              <a:rPr lang="en-US" smtClean="0"/>
              <a:pPr/>
              <a:t>3</a:t>
            </a:fld>
            <a:endParaRPr lang="en-US" dirty="0"/>
          </a:p>
        </p:txBody>
      </p:sp>
    </p:spTree>
    <p:extLst>
      <p:ext uri="{BB962C8B-B14F-4D97-AF65-F5344CB8AC3E}">
        <p14:creationId xmlns:p14="http://schemas.microsoft.com/office/powerpoint/2010/main" val="97855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9B3F6-6F4D-4E2E-9F51-26FAE5E1B6EF}" type="slidenum">
              <a:rPr lang="en-US" smtClean="0"/>
              <a:pPr/>
              <a:t>4</a:t>
            </a:fld>
            <a:endParaRPr lang="en-US"/>
          </a:p>
        </p:txBody>
      </p:sp>
    </p:spTree>
    <p:extLst>
      <p:ext uri="{BB962C8B-B14F-4D97-AF65-F5344CB8AC3E}">
        <p14:creationId xmlns:p14="http://schemas.microsoft.com/office/powerpoint/2010/main" val="1590729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8497" y="4489387"/>
            <a:ext cx="6608817" cy="4253103"/>
          </a:xfrm>
        </p:spPr>
        <p:txBody>
          <a:bodyPr>
            <a:normAutofit/>
          </a:bodyPr>
          <a:lstStyle/>
          <a:p>
            <a:br>
              <a:rPr lang="en-US" sz="2000" dirty="0"/>
            </a:br>
            <a:endParaRPr lang="en-US" sz="2000" dirty="0"/>
          </a:p>
        </p:txBody>
      </p:sp>
      <p:sp>
        <p:nvSpPr>
          <p:cNvPr id="4" name="Slide Number Placeholder 3"/>
          <p:cNvSpPr>
            <a:spLocks noGrp="1"/>
          </p:cNvSpPr>
          <p:nvPr>
            <p:ph type="sldNum" sz="quarter" idx="10"/>
          </p:nvPr>
        </p:nvSpPr>
        <p:spPr/>
        <p:txBody>
          <a:bodyPr/>
          <a:lstStyle/>
          <a:p>
            <a:fld id="{8BA22238-DC43-4990-BD8B-9FFA6D4726A2}" type="slidenum">
              <a:rPr lang="en-US" smtClean="0"/>
              <a:pPr/>
              <a:t>6</a:t>
            </a:fld>
            <a:endParaRPr lang="en-US" dirty="0"/>
          </a:p>
        </p:txBody>
      </p:sp>
    </p:spTree>
    <p:extLst>
      <p:ext uri="{BB962C8B-B14F-4D97-AF65-F5344CB8AC3E}">
        <p14:creationId xmlns:p14="http://schemas.microsoft.com/office/powerpoint/2010/main" val="3051841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A22238-DC43-4990-BD8B-9FFA6D4726A2}" type="slidenum">
              <a:rPr lang="en-US" smtClean="0"/>
              <a:pPr/>
              <a:t>7</a:t>
            </a:fld>
            <a:endParaRPr lang="en-US" dirty="0"/>
          </a:p>
        </p:txBody>
      </p:sp>
    </p:spTree>
    <p:extLst>
      <p:ext uri="{BB962C8B-B14F-4D97-AF65-F5344CB8AC3E}">
        <p14:creationId xmlns:p14="http://schemas.microsoft.com/office/powerpoint/2010/main" val="416134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BC03AA-9CE3-4879-9309-D0A432D7771C}" type="slidenum">
              <a:rPr lang="en-US" smtClean="0"/>
              <a:pPr/>
              <a:t>8</a:t>
            </a:fld>
            <a:endParaRPr lang="en-US" dirty="0"/>
          </a:p>
        </p:txBody>
      </p:sp>
    </p:spTree>
    <p:extLst>
      <p:ext uri="{BB962C8B-B14F-4D97-AF65-F5344CB8AC3E}">
        <p14:creationId xmlns:p14="http://schemas.microsoft.com/office/powerpoint/2010/main" val="4085923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BC03AA-9CE3-4879-9309-D0A432D7771C}" type="slidenum">
              <a:rPr lang="en-US" smtClean="0"/>
              <a:pPr/>
              <a:t>9</a:t>
            </a:fld>
            <a:endParaRPr lang="en-US" dirty="0"/>
          </a:p>
        </p:txBody>
      </p:sp>
    </p:spTree>
    <p:extLst>
      <p:ext uri="{BB962C8B-B14F-4D97-AF65-F5344CB8AC3E}">
        <p14:creationId xmlns:p14="http://schemas.microsoft.com/office/powerpoint/2010/main" val="4015362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BC03AA-9CE3-4879-9309-D0A432D7771C}" type="slidenum">
              <a:rPr lang="en-US" smtClean="0"/>
              <a:pPr/>
              <a:t>10</a:t>
            </a:fld>
            <a:endParaRPr lang="en-US" dirty="0"/>
          </a:p>
        </p:txBody>
      </p:sp>
    </p:spTree>
    <p:extLst>
      <p:ext uri="{BB962C8B-B14F-4D97-AF65-F5344CB8AC3E}">
        <p14:creationId xmlns:p14="http://schemas.microsoft.com/office/powerpoint/2010/main" val="1271038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0"/>
            <a:ext cx="8534400" cy="1470025"/>
          </a:xfrm>
        </p:spPr>
        <p:txBody>
          <a:bodyPr anchor="b" anchorCtr="0"/>
          <a:lstStyle>
            <a:lvl1pPr>
              <a:defRPr>
                <a:solidFill>
                  <a:schemeClr val="bg2">
                    <a:lumMod val="25000"/>
                  </a:schemeClr>
                </a:solidFill>
                <a:latin typeface="Arial Black" pitchFamily="34" charset="0"/>
                <a:cs typeface="Microsoft Sans Serif"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6096000"/>
            <a:ext cx="7162800" cy="762000"/>
          </a:xfrm>
        </p:spPr>
        <p:txBody>
          <a:bodyPr>
            <a:normAutofit/>
          </a:bodyPr>
          <a:lstStyle>
            <a:lvl1pPr marL="0" indent="0" algn="l">
              <a:buNone/>
              <a:defRPr sz="2400">
                <a:solidFill>
                  <a:schemeClr val="bg2">
                    <a:lumMod val="25000"/>
                  </a:schemeClr>
                </a:solidFill>
                <a:latin typeface="Arial Blac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07313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3124200" y="6541800"/>
            <a:ext cx="2895600" cy="365125"/>
          </a:xfrm>
        </p:spPr>
        <p:txBody>
          <a:bodyPr/>
          <a:lstStyle/>
          <a:p>
            <a:endParaRPr lang="en-US"/>
          </a:p>
        </p:txBody>
      </p:sp>
      <p:sp>
        <p:nvSpPr>
          <p:cNvPr id="6" name="Slide Number Placeholder 3"/>
          <p:cNvSpPr>
            <a:spLocks noGrp="1"/>
          </p:cNvSpPr>
          <p:nvPr>
            <p:ph type="sldNum" sz="quarter" idx="11"/>
          </p:nvPr>
        </p:nvSpPr>
        <p:spPr>
          <a:xfrm>
            <a:off x="457200" y="6541800"/>
            <a:ext cx="2133600" cy="365125"/>
          </a:xfrm>
        </p:spPr>
        <p:txBody>
          <a:bodyPr/>
          <a:lstStyle/>
          <a:p>
            <a:fld id="{71069D68-27F9-4E02-AD94-C259A328351E}" type="slidenum">
              <a:rPr lang="en-US" smtClean="0"/>
              <a:t>‹#›</a:t>
            </a:fld>
            <a:endParaRPr lang="en-US"/>
          </a:p>
        </p:txBody>
      </p:sp>
    </p:spTree>
    <p:extLst>
      <p:ext uri="{BB962C8B-B14F-4D97-AF65-F5344CB8AC3E}">
        <p14:creationId xmlns:p14="http://schemas.microsoft.com/office/powerpoint/2010/main" val="420890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52600"/>
            <a:ext cx="30083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609600" y="428400"/>
            <a:ext cx="8229600" cy="639762"/>
          </a:xfrm>
        </p:spPr>
        <p:txBody>
          <a:bodyPr/>
          <a:lstStyle/>
          <a:p>
            <a:r>
              <a:rPr lang="en-US"/>
              <a:t>Click to edit Master title style</a:t>
            </a:r>
            <a:endParaRPr lang="en-US" dirty="0"/>
          </a:p>
        </p:txBody>
      </p:sp>
      <p:sp>
        <p:nvSpPr>
          <p:cNvPr id="9"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a:t>Click to edit Master text styles</a:t>
            </a:r>
          </a:p>
        </p:txBody>
      </p:sp>
      <p:sp>
        <p:nvSpPr>
          <p:cNvPr id="12" name="Footer Placeholder 4"/>
          <p:cNvSpPr>
            <a:spLocks noGrp="1"/>
          </p:cNvSpPr>
          <p:nvPr>
            <p:ph type="ftr" sz="quarter" idx="3"/>
          </p:nvPr>
        </p:nvSpPr>
        <p:spPr>
          <a:xfrm>
            <a:off x="3124200" y="6541800"/>
            <a:ext cx="2895600" cy="365125"/>
          </a:xfrm>
          <a:prstGeom prst="rect">
            <a:avLst/>
          </a:prstGeom>
        </p:spPr>
        <p:txBody>
          <a:bodyPr/>
          <a:lstStyle>
            <a:lvl1pPr algn="ctr">
              <a:defRPr sz="1200">
                <a:solidFill>
                  <a:schemeClr val="accent1">
                    <a:lumMod val="75000"/>
                  </a:schemeClr>
                </a:solidFill>
              </a:defRPr>
            </a:lvl1pPr>
          </a:lstStyle>
          <a:p>
            <a:endParaRPr lang="en-US"/>
          </a:p>
        </p:txBody>
      </p:sp>
      <p:sp>
        <p:nvSpPr>
          <p:cNvPr id="13" name="Slide Number Placeholder 5"/>
          <p:cNvSpPr>
            <a:spLocks noGrp="1"/>
          </p:cNvSpPr>
          <p:nvPr>
            <p:ph type="sldNum" sz="quarter" idx="4"/>
          </p:nvPr>
        </p:nvSpPr>
        <p:spPr>
          <a:xfrm>
            <a:off x="457200" y="6541800"/>
            <a:ext cx="2133600" cy="365125"/>
          </a:xfrm>
          <a:prstGeom prst="rect">
            <a:avLst/>
          </a:prstGeom>
        </p:spPr>
        <p:txBody>
          <a:bodyPr/>
          <a:lstStyle>
            <a:lvl1pPr algn="l">
              <a:defRPr sz="1600" b="1">
                <a:solidFill>
                  <a:schemeClr val="accent1">
                    <a:lumMod val="75000"/>
                  </a:schemeClr>
                </a:solidFill>
              </a:defRPr>
            </a:lvl1pPr>
          </a:lstStyle>
          <a:p>
            <a:fld id="{71069D68-27F9-4E02-AD94-C259A328351E}" type="slidenum">
              <a:rPr lang="en-US" smtClean="0"/>
              <a:t>‹#›</a:t>
            </a:fld>
            <a:endParaRPr lang="en-US"/>
          </a:p>
        </p:txBody>
      </p:sp>
    </p:spTree>
    <p:extLst>
      <p:ext uri="{BB962C8B-B14F-4D97-AF65-F5344CB8AC3E}">
        <p14:creationId xmlns:p14="http://schemas.microsoft.com/office/powerpoint/2010/main" val="99485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5757862"/>
            <a:ext cx="3962400" cy="338138"/>
          </a:xfrm>
        </p:spPr>
        <p:txBody>
          <a:bodyPr anchor="b"/>
          <a:lstStyle>
            <a:lvl1pPr algn="l">
              <a:defRPr sz="1800" b="1"/>
            </a:lvl1pPr>
          </a:lstStyle>
          <a:p>
            <a:r>
              <a:rPr lang="en-US"/>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895600" y="6096000"/>
            <a:ext cx="3962400" cy="804862"/>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2"/>
          <p:cNvSpPr>
            <a:spLocks noGrp="1"/>
          </p:cNvSpPr>
          <p:nvPr>
            <p:ph type="ftr" sz="quarter" idx="10"/>
          </p:nvPr>
        </p:nvSpPr>
        <p:spPr>
          <a:xfrm>
            <a:off x="3124200" y="6541800"/>
            <a:ext cx="2895600" cy="365125"/>
          </a:xfrm>
        </p:spPr>
        <p:txBody>
          <a:bodyPr/>
          <a:lstStyle/>
          <a:p>
            <a:endParaRPr lang="en-US"/>
          </a:p>
        </p:txBody>
      </p:sp>
      <p:sp>
        <p:nvSpPr>
          <p:cNvPr id="9" name="Slide Number Placeholder 3"/>
          <p:cNvSpPr>
            <a:spLocks noGrp="1"/>
          </p:cNvSpPr>
          <p:nvPr>
            <p:ph type="sldNum" sz="quarter" idx="11"/>
          </p:nvPr>
        </p:nvSpPr>
        <p:spPr>
          <a:xfrm>
            <a:off x="457200" y="6541800"/>
            <a:ext cx="2133600" cy="365125"/>
          </a:xfrm>
        </p:spPr>
        <p:txBody>
          <a:bodyPr/>
          <a:lstStyle/>
          <a:p>
            <a:fld id="{71069D68-27F9-4E02-AD94-C259A328351E}" type="slidenum">
              <a:rPr lang="en-US" smtClean="0"/>
              <a:t>‹#›</a:t>
            </a:fld>
            <a:endParaRPr lang="en-US"/>
          </a:p>
        </p:txBody>
      </p:sp>
    </p:spTree>
    <p:extLst>
      <p:ext uri="{BB962C8B-B14F-4D97-AF65-F5344CB8AC3E}">
        <p14:creationId xmlns:p14="http://schemas.microsoft.com/office/powerpoint/2010/main" val="2266310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C88553-6A88-43C5-BB2A-87BB32204592}" type="datetimeFigureOut">
              <a:rPr lang="en-US" smtClean="0"/>
              <a:t>8/16/2019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1069D68-27F9-4E02-AD94-C259A328351E}" type="slidenum">
              <a:rPr lang="en-US" smtClean="0"/>
              <a:t>‹#›</a:t>
            </a:fld>
            <a:endParaRPr lang="en-US"/>
          </a:p>
        </p:txBody>
      </p:sp>
    </p:spTree>
    <p:extLst>
      <p:ext uri="{BB962C8B-B14F-4D97-AF65-F5344CB8AC3E}">
        <p14:creationId xmlns:p14="http://schemas.microsoft.com/office/powerpoint/2010/main" val="1912137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274638"/>
            <a:ext cx="1219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7162800" cy="6278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012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752600"/>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124200" y="65507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57200" y="6550750"/>
            <a:ext cx="2133600" cy="365125"/>
          </a:xfrm>
          <a:prstGeom prst="rect">
            <a:avLst/>
          </a:prstGeom>
        </p:spPr>
        <p:txBody>
          <a:bodyPr/>
          <a:lstStyle>
            <a:lvl1pPr algn="l">
              <a:defRPr b="1">
                <a:solidFill>
                  <a:schemeClr val="accent1">
                    <a:lumMod val="75000"/>
                  </a:schemeClr>
                </a:solidFill>
              </a:defRPr>
            </a:lvl1pPr>
          </a:lstStyle>
          <a:p>
            <a:fld id="{71069D68-27F9-4E02-AD94-C259A328351E}" type="slidenum">
              <a:rPr lang="en-US" smtClean="0"/>
              <a:t>‹#›</a:t>
            </a:fld>
            <a:endParaRPr lang="en-US"/>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a:t>Click to edit Master text styles</a:t>
            </a:r>
          </a:p>
        </p:txBody>
      </p:sp>
    </p:spTree>
    <p:extLst>
      <p:ext uri="{BB962C8B-B14F-4D97-AF65-F5344CB8AC3E}">
        <p14:creationId xmlns:p14="http://schemas.microsoft.com/office/powerpoint/2010/main" val="2176366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71069D68-27F9-4E02-AD94-C259A328351E}" type="slidenum">
              <a:rPr lang="en-US" smtClean="0"/>
              <a:t>‹#›</a:t>
            </a:fld>
            <a:endParaRPr lang="en-US"/>
          </a:p>
        </p:txBody>
      </p:sp>
      <p:sp>
        <p:nvSpPr>
          <p:cNvPr id="10" name="Title 1"/>
          <p:cNvSpPr>
            <a:spLocks noGrp="1"/>
          </p:cNvSpPr>
          <p:nvPr>
            <p:ph type="title"/>
          </p:nvPr>
        </p:nvSpPr>
        <p:spPr>
          <a:xfrm>
            <a:off x="609600" y="428400"/>
            <a:ext cx="8229600" cy="639762"/>
          </a:xfrm>
        </p:spPr>
        <p:txBody>
          <a:bodyPr/>
          <a:lstStyle/>
          <a:p>
            <a:r>
              <a:rPr lang="en-US"/>
              <a:t>Click to edit Master title style</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a:t>Click to edit Master text styles</a:t>
            </a:r>
          </a:p>
        </p:txBody>
      </p:sp>
    </p:spTree>
    <p:extLst>
      <p:ext uri="{BB962C8B-B14F-4D97-AF65-F5344CB8AC3E}">
        <p14:creationId xmlns:p14="http://schemas.microsoft.com/office/powerpoint/2010/main" val="3377707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7"/>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685800" y="1371600"/>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Footer Placeholder 2"/>
          <p:cNvSpPr>
            <a:spLocks noGrp="1"/>
          </p:cNvSpPr>
          <p:nvPr>
            <p:ph type="ftr" sz="quarter" idx="10"/>
          </p:nvPr>
        </p:nvSpPr>
        <p:spPr>
          <a:xfrm>
            <a:off x="3124200" y="6541800"/>
            <a:ext cx="2895600" cy="365125"/>
          </a:xfrm>
        </p:spPr>
        <p:txBody>
          <a:bodyPr/>
          <a:lstStyle/>
          <a:p>
            <a:endParaRPr lang="en-US"/>
          </a:p>
        </p:txBody>
      </p:sp>
      <p:sp>
        <p:nvSpPr>
          <p:cNvPr id="10" name="Slide Number Placeholder 3"/>
          <p:cNvSpPr>
            <a:spLocks noGrp="1"/>
          </p:cNvSpPr>
          <p:nvPr>
            <p:ph type="sldNum" sz="quarter" idx="11"/>
          </p:nvPr>
        </p:nvSpPr>
        <p:spPr>
          <a:xfrm>
            <a:off x="457200" y="6541800"/>
            <a:ext cx="2133600" cy="365125"/>
          </a:xfrm>
        </p:spPr>
        <p:txBody>
          <a:bodyPr/>
          <a:lstStyle/>
          <a:p>
            <a:fld id="{71069D68-27F9-4E02-AD94-C259A328351E}" type="slidenum">
              <a:rPr lang="en-US" smtClean="0"/>
              <a:t>‹#›</a:t>
            </a:fld>
            <a:endParaRPr lang="en-US"/>
          </a:p>
        </p:txBody>
      </p:sp>
    </p:spTree>
    <p:extLst>
      <p:ext uri="{BB962C8B-B14F-4D97-AF65-F5344CB8AC3E}">
        <p14:creationId xmlns:p14="http://schemas.microsoft.com/office/powerpoint/2010/main" val="160520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52600"/>
            <a:ext cx="4038600" cy="4373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p:cNvSpPr>
            <a:spLocks noGrp="1"/>
          </p:cNvSpPr>
          <p:nvPr>
            <p:ph type="ftr" sz="quarter" idx="10"/>
          </p:nvPr>
        </p:nvSpPr>
        <p:spPr>
          <a:xfrm>
            <a:off x="3124200" y="6541800"/>
            <a:ext cx="2895600" cy="365125"/>
          </a:xfrm>
        </p:spPr>
        <p:txBody>
          <a:bodyPr/>
          <a:lstStyle/>
          <a:p>
            <a:endParaRPr lang="en-US"/>
          </a:p>
        </p:txBody>
      </p:sp>
      <p:sp>
        <p:nvSpPr>
          <p:cNvPr id="10" name="Slide Number Placeholder 3"/>
          <p:cNvSpPr>
            <a:spLocks noGrp="1"/>
          </p:cNvSpPr>
          <p:nvPr>
            <p:ph type="sldNum" sz="quarter" idx="11"/>
          </p:nvPr>
        </p:nvSpPr>
        <p:spPr>
          <a:xfrm>
            <a:off x="457200" y="6541800"/>
            <a:ext cx="2133600" cy="365125"/>
          </a:xfrm>
        </p:spPr>
        <p:txBody>
          <a:bodyPr/>
          <a:lstStyle/>
          <a:p>
            <a:fld id="{71069D68-27F9-4E02-AD94-C259A328351E}" type="slidenum">
              <a:rPr lang="en-US" smtClean="0"/>
              <a:t>‹#›</a:t>
            </a:fld>
            <a:endParaRPr lang="en-US"/>
          </a:p>
        </p:txBody>
      </p:sp>
      <p:sp>
        <p:nvSpPr>
          <p:cNvPr id="15" name="Title 1"/>
          <p:cNvSpPr>
            <a:spLocks noGrp="1"/>
          </p:cNvSpPr>
          <p:nvPr>
            <p:ph type="title"/>
          </p:nvPr>
        </p:nvSpPr>
        <p:spPr>
          <a:xfrm>
            <a:off x="609600" y="428400"/>
            <a:ext cx="8229600" cy="639762"/>
          </a:xfrm>
        </p:spPr>
        <p:txBody>
          <a:bodyPr/>
          <a:lstStyle/>
          <a:p>
            <a:r>
              <a:rPr lang="en-US"/>
              <a:t>Click to edit Master title style</a:t>
            </a:r>
            <a:endParaRPr lang="en-US" dirty="0"/>
          </a:p>
        </p:txBody>
      </p:sp>
      <p:sp>
        <p:nvSpPr>
          <p:cNvPr id="16"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a:t>Click to edit Master text styles</a:t>
            </a:r>
          </a:p>
        </p:txBody>
      </p:sp>
    </p:spTree>
    <p:extLst>
      <p:ext uri="{BB962C8B-B14F-4D97-AF65-F5344CB8AC3E}">
        <p14:creationId xmlns:p14="http://schemas.microsoft.com/office/powerpoint/2010/main" val="592899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71069D68-27F9-4E02-AD94-C259A328351E}" type="slidenum">
              <a:rPr lang="en-US" smtClean="0"/>
              <a:t>‹#›</a:t>
            </a:fld>
            <a:endParaRPr lang="en-US"/>
          </a:p>
        </p:txBody>
      </p:sp>
      <p:sp>
        <p:nvSpPr>
          <p:cNvPr id="5" name="Content Placeholder 2"/>
          <p:cNvSpPr>
            <a:spLocks noGrp="1"/>
          </p:cNvSpPr>
          <p:nvPr>
            <p:ph sz="half" idx="1"/>
          </p:nvPr>
        </p:nvSpPr>
        <p:spPr>
          <a:xfrm>
            <a:off x="457200" y="1752601"/>
            <a:ext cx="2362200" cy="15240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2971800" y="1752601"/>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7" name="Title 1"/>
          <p:cNvSpPr>
            <a:spLocks noGrp="1"/>
          </p:cNvSpPr>
          <p:nvPr>
            <p:ph type="title"/>
          </p:nvPr>
        </p:nvSpPr>
        <p:spPr>
          <a:xfrm>
            <a:off x="609600" y="428400"/>
            <a:ext cx="8229600" cy="639762"/>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a:t>Click to edit Master text styles</a:t>
            </a:r>
          </a:p>
        </p:txBody>
      </p:sp>
      <p:sp>
        <p:nvSpPr>
          <p:cNvPr id="9" name="Content Placeholder 2"/>
          <p:cNvSpPr>
            <a:spLocks noGrp="1"/>
          </p:cNvSpPr>
          <p:nvPr>
            <p:ph sz="half" idx="14"/>
          </p:nvPr>
        </p:nvSpPr>
        <p:spPr>
          <a:xfrm>
            <a:off x="457200" y="3352800"/>
            <a:ext cx="2362200" cy="15240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2971800" y="3352800"/>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3459605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71069D68-27F9-4E02-AD94-C259A328351E}" type="slidenum">
              <a:rPr lang="en-US" smtClean="0"/>
              <a:t>‹#›</a:t>
            </a:fld>
            <a:endParaRPr lang="en-US"/>
          </a:p>
        </p:txBody>
      </p:sp>
      <p:sp>
        <p:nvSpPr>
          <p:cNvPr id="7" name="Title 1"/>
          <p:cNvSpPr>
            <a:spLocks noGrp="1"/>
          </p:cNvSpPr>
          <p:nvPr>
            <p:ph type="title"/>
          </p:nvPr>
        </p:nvSpPr>
        <p:spPr>
          <a:xfrm>
            <a:off x="609600" y="428400"/>
            <a:ext cx="8229600" cy="639762"/>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a:t>Click to edit Master text styles</a:t>
            </a:r>
          </a:p>
        </p:txBody>
      </p:sp>
      <p:sp>
        <p:nvSpPr>
          <p:cNvPr id="9" name="Content Placeholder 2"/>
          <p:cNvSpPr>
            <a:spLocks noGrp="1"/>
          </p:cNvSpPr>
          <p:nvPr>
            <p:ph sz="half" idx="1"/>
          </p:nvPr>
        </p:nvSpPr>
        <p:spPr>
          <a:xfrm>
            <a:off x="4572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32385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0198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cxnSp>
        <p:nvCxnSpPr>
          <p:cNvPr id="13" name="Straight Connector 12"/>
          <p:cNvCxnSpPr>
            <a:endCxn id="9" idx="3"/>
          </p:cNvCxnSpPr>
          <p:nvPr/>
        </p:nvCxnSpPr>
        <p:spPr>
          <a:xfrm rot="5400000">
            <a:off x="1650603" y="3303191"/>
            <a:ext cx="3100388" cy="794"/>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3963591" y="3809602"/>
            <a:ext cx="4114007"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5"/>
          </p:nvPr>
        </p:nvSpPr>
        <p:spPr>
          <a:xfrm>
            <a:off x="457200" y="1752600"/>
            <a:ext cx="27432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3238500" y="1752600"/>
            <a:ext cx="27432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8" name="Content Placeholder 3"/>
          <p:cNvSpPr>
            <a:spLocks noGrp="1"/>
          </p:cNvSpPr>
          <p:nvPr>
            <p:ph sz="half" idx="17"/>
          </p:nvPr>
        </p:nvSpPr>
        <p:spPr>
          <a:xfrm>
            <a:off x="6019800" y="1752600"/>
            <a:ext cx="27432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3170108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52600"/>
            <a:ext cx="4040188" cy="304801"/>
          </a:xfrm>
          <a:solidFill>
            <a:schemeClr val="accent5">
              <a:lumMod val="40000"/>
              <a:lumOff val="6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57400"/>
            <a:ext cx="40401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5" y="2057400"/>
            <a:ext cx="4041775"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p:cNvSpPr>
            <a:spLocks noGrp="1"/>
          </p:cNvSpPr>
          <p:nvPr>
            <p:ph type="ftr" sz="quarter" idx="10"/>
          </p:nvPr>
        </p:nvSpPr>
        <p:spPr>
          <a:xfrm>
            <a:off x="3124200" y="6541800"/>
            <a:ext cx="2895600" cy="365125"/>
          </a:xfrm>
        </p:spPr>
        <p:txBody>
          <a:bodyPr/>
          <a:lstStyle/>
          <a:p>
            <a:endParaRPr lang="en-US"/>
          </a:p>
        </p:txBody>
      </p:sp>
      <p:sp>
        <p:nvSpPr>
          <p:cNvPr id="11" name="Slide Number Placeholder 3"/>
          <p:cNvSpPr>
            <a:spLocks noGrp="1"/>
          </p:cNvSpPr>
          <p:nvPr>
            <p:ph type="sldNum" sz="quarter" idx="11"/>
          </p:nvPr>
        </p:nvSpPr>
        <p:spPr>
          <a:xfrm>
            <a:off x="457200" y="6541800"/>
            <a:ext cx="2133600" cy="365125"/>
          </a:xfrm>
        </p:spPr>
        <p:txBody>
          <a:bodyPr/>
          <a:lstStyle/>
          <a:p>
            <a:fld id="{71069D68-27F9-4E02-AD94-C259A328351E}" type="slidenum">
              <a:rPr lang="en-US" smtClean="0"/>
              <a:t>‹#›</a:t>
            </a:fld>
            <a:endParaRPr lang="en-US"/>
          </a:p>
        </p:txBody>
      </p:sp>
      <p:sp>
        <p:nvSpPr>
          <p:cNvPr id="12" name="Text Placeholder 2"/>
          <p:cNvSpPr>
            <a:spLocks noGrp="1"/>
          </p:cNvSpPr>
          <p:nvPr>
            <p:ph type="body" idx="12"/>
          </p:nvPr>
        </p:nvSpPr>
        <p:spPr>
          <a:xfrm>
            <a:off x="4648200" y="1752601"/>
            <a:ext cx="4040188" cy="304801"/>
          </a:xfrm>
          <a:solidFill>
            <a:schemeClr val="accent5">
              <a:lumMod val="40000"/>
              <a:lumOff val="6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itle 1"/>
          <p:cNvSpPr>
            <a:spLocks noGrp="1"/>
          </p:cNvSpPr>
          <p:nvPr>
            <p:ph type="title"/>
          </p:nvPr>
        </p:nvSpPr>
        <p:spPr>
          <a:xfrm>
            <a:off x="609600" y="428400"/>
            <a:ext cx="8229600" cy="639762"/>
          </a:xfrm>
        </p:spPr>
        <p:txBody>
          <a:bodyPr/>
          <a:lstStyle/>
          <a:p>
            <a:r>
              <a:rPr lang="en-US"/>
              <a:t>Click to edit Master title style</a:t>
            </a:r>
            <a:endParaRPr lang="en-US" dirty="0"/>
          </a:p>
        </p:txBody>
      </p:sp>
      <p:sp>
        <p:nvSpPr>
          <p:cNvPr id="14"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a:t>Click to edit Master text styles</a:t>
            </a:r>
          </a:p>
        </p:txBody>
      </p:sp>
    </p:spTree>
    <p:extLst>
      <p:ext uri="{BB962C8B-B14F-4D97-AF65-F5344CB8AC3E}">
        <p14:creationId xmlns:p14="http://schemas.microsoft.com/office/powerpoint/2010/main" val="81271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428400"/>
            <a:ext cx="8229600" cy="639762"/>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a:t>Click to edit Master text styles</a:t>
            </a:r>
          </a:p>
        </p:txBody>
      </p:sp>
      <p:sp>
        <p:nvSpPr>
          <p:cNvPr id="9" name="Footer Placeholder 2"/>
          <p:cNvSpPr>
            <a:spLocks noGrp="1"/>
          </p:cNvSpPr>
          <p:nvPr>
            <p:ph type="ftr" sz="quarter" idx="10"/>
          </p:nvPr>
        </p:nvSpPr>
        <p:spPr>
          <a:xfrm>
            <a:off x="3124200" y="6541800"/>
            <a:ext cx="2895600" cy="365125"/>
          </a:xfrm>
        </p:spPr>
        <p:txBody>
          <a:bodyPr/>
          <a:lstStyle/>
          <a:p>
            <a:endParaRPr lang="en-US"/>
          </a:p>
        </p:txBody>
      </p:sp>
      <p:sp>
        <p:nvSpPr>
          <p:cNvPr id="10" name="Slide Number Placeholder 3"/>
          <p:cNvSpPr>
            <a:spLocks noGrp="1"/>
          </p:cNvSpPr>
          <p:nvPr>
            <p:ph type="sldNum" sz="quarter" idx="11"/>
          </p:nvPr>
        </p:nvSpPr>
        <p:spPr>
          <a:xfrm>
            <a:off x="457200" y="6541800"/>
            <a:ext cx="2133600" cy="365125"/>
          </a:xfrm>
        </p:spPr>
        <p:txBody>
          <a:bodyPr/>
          <a:lstStyle/>
          <a:p>
            <a:fld id="{71069D68-27F9-4E02-AD94-C259A328351E}" type="slidenum">
              <a:rPr lang="en-US" smtClean="0"/>
              <a:t>‹#›</a:t>
            </a:fld>
            <a:endParaRPr lang="en-US"/>
          </a:p>
        </p:txBody>
      </p:sp>
    </p:spTree>
    <p:extLst>
      <p:ext uri="{BB962C8B-B14F-4D97-AF65-F5344CB8AC3E}">
        <p14:creationId xmlns:p14="http://schemas.microsoft.com/office/powerpoint/2010/main" val="3898968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000" y="457200"/>
            <a:ext cx="8229600" cy="63976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3"/>
          </p:nvPr>
        </p:nvSpPr>
        <p:spPr>
          <a:xfrm>
            <a:off x="3124200" y="6541800"/>
            <a:ext cx="2895600" cy="365125"/>
          </a:xfrm>
          <a:prstGeom prst="rect">
            <a:avLst/>
          </a:prstGeom>
        </p:spPr>
        <p:txBody>
          <a:bodyPr/>
          <a:lstStyle>
            <a:lvl1pPr algn="ctr">
              <a:defRPr sz="1200">
                <a:solidFill>
                  <a:schemeClr val="accent1">
                    <a:lumMod val="75000"/>
                  </a:schemeClr>
                </a:solidFill>
              </a:defRPr>
            </a:lvl1pPr>
          </a:lstStyle>
          <a:p>
            <a:endParaRPr lang="en-US"/>
          </a:p>
        </p:txBody>
      </p:sp>
      <p:sp>
        <p:nvSpPr>
          <p:cNvPr id="11" name="Slide Number Placeholder 5"/>
          <p:cNvSpPr>
            <a:spLocks noGrp="1"/>
          </p:cNvSpPr>
          <p:nvPr>
            <p:ph type="sldNum" sz="quarter" idx="4"/>
          </p:nvPr>
        </p:nvSpPr>
        <p:spPr>
          <a:xfrm>
            <a:off x="457200" y="6541800"/>
            <a:ext cx="2133600" cy="365125"/>
          </a:xfrm>
          <a:prstGeom prst="rect">
            <a:avLst/>
          </a:prstGeom>
        </p:spPr>
        <p:txBody>
          <a:bodyPr/>
          <a:lstStyle>
            <a:lvl1pPr algn="l">
              <a:defRPr sz="1600" b="1">
                <a:solidFill>
                  <a:schemeClr val="accent1">
                    <a:lumMod val="75000"/>
                  </a:schemeClr>
                </a:solidFill>
              </a:defRPr>
            </a:lvl1pPr>
          </a:lstStyle>
          <a:p>
            <a:fld id="{71069D68-27F9-4E02-AD94-C259A328351E}" type="slidenum">
              <a:rPr lang="en-US" smtClean="0"/>
              <a:t>‹#›</a:t>
            </a:fld>
            <a:endParaRPr lang="en-US"/>
          </a:p>
        </p:txBody>
      </p:sp>
    </p:spTree>
    <p:extLst>
      <p:ext uri="{BB962C8B-B14F-4D97-AF65-F5344CB8AC3E}">
        <p14:creationId xmlns:p14="http://schemas.microsoft.com/office/powerpoint/2010/main" val="2967110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spcBef>
          <a:spcPct val="0"/>
        </a:spcBef>
        <a:buNone/>
        <a:defRPr sz="3600" b="1" kern="1200" baseline="0">
          <a:solidFill>
            <a:schemeClr val="bg1"/>
          </a:solidFill>
          <a:latin typeface="Arial" pitchFamily="34" charset="0"/>
          <a:ea typeface="+mj-ea"/>
          <a:cs typeface="Arial" pitchFamily="34" charset="0"/>
        </a:defRPr>
      </a:lvl1pPr>
    </p:titleStyle>
    <p:bodyStyle>
      <a:lvl1pPr marL="0" indent="0" algn="l" defTabSz="914400" rtl="0" eaLnBrk="1" latinLnBrk="0" hangingPunct="1">
        <a:lnSpc>
          <a:spcPct val="100000"/>
        </a:lnSpc>
        <a:spcBef>
          <a:spcPct val="20000"/>
        </a:spcBef>
        <a:buClr>
          <a:schemeClr val="tx2">
            <a:lumMod val="75000"/>
          </a:schemeClr>
        </a:buClr>
        <a:buSzPct val="70000"/>
        <a:buFont typeface="Arial" pitchFamily="34" charset="0"/>
        <a:buNone/>
        <a:defRPr sz="3200" kern="1200">
          <a:solidFill>
            <a:schemeClr val="bg1"/>
          </a:solidFill>
          <a:latin typeface="Arial" pitchFamily="34" charset="0"/>
          <a:ea typeface="+mn-ea"/>
          <a:cs typeface="Arial" pitchFamily="34" charset="0"/>
        </a:defRPr>
      </a:lvl1pPr>
      <a:lvl2pPr marL="742950" indent="-285750" algn="l" defTabSz="914400" rtl="0" eaLnBrk="1" latinLnBrk="0" hangingPunct="1">
        <a:lnSpc>
          <a:spcPct val="100000"/>
        </a:lnSpc>
        <a:spcBef>
          <a:spcPct val="20000"/>
        </a:spcBef>
        <a:buClr>
          <a:schemeClr val="tx2">
            <a:lumMod val="75000"/>
          </a:schemeClr>
        </a:buClr>
        <a:buSzPct val="70000"/>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4.png"/><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5.png"/><Relationship Id="rId7" Type="http://schemas.openxmlformats.org/officeDocument/2006/relationships/diagramQuickStyle" Target="../diagrams/quickStyle12.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6.jpeg"/><Relationship Id="rId9" Type="http://schemas.microsoft.com/office/2007/relationships/diagramDrawing" Target="../diagrams/drawing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7.jpeg"/><Relationship Id="rId2" Type="http://schemas.openxmlformats.org/officeDocument/2006/relationships/diagramData" Target="../diagrams/data13.xml"/><Relationship Id="rId1" Type="http://schemas.openxmlformats.org/officeDocument/2006/relationships/slideLayout" Target="../slideLayouts/slideLayout1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4.xml"/><Relationship Id="rId7" Type="http://schemas.openxmlformats.org/officeDocument/2006/relationships/image" Target="../media/image18.jpeg"/><Relationship Id="rId2" Type="http://schemas.openxmlformats.org/officeDocument/2006/relationships/diagramData" Target="../diagrams/data14.xml"/><Relationship Id="rId1" Type="http://schemas.openxmlformats.org/officeDocument/2006/relationships/slideLayout" Target="../slideLayouts/slideLayout1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5.xml"/><Relationship Id="rId7" Type="http://schemas.openxmlformats.org/officeDocument/2006/relationships/image" Target="../media/image21.png"/><Relationship Id="rId2" Type="http://schemas.openxmlformats.org/officeDocument/2006/relationships/diagramData" Target="../diagrams/data15.xml"/><Relationship Id="rId1" Type="http://schemas.openxmlformats.org/officeDocument/2006/relationships/slideLayout" Target="../slideLayouts/slideLayout10.xml"/><Relationship Id="rId6" Type="http://schemas.microsoft.com/office/2007/relationships/diagramDrawing" Target="../diagrams/drawing15.xml"/><Relationship Id="rId5" Type="http://schemas.openxmlformats.org/officeDocument/2006/relationships/diagramColors" Target="../diagrams/colors15.xml"/><Relationship Id="rId10" Type="http://schemas.openxmlformats.org/officeDocument/2006/relationships/image" Target="../media/image24.jpeg"/><Relationship Id="rId4" Type="http://schemas.openxmlformats.org/officeDocument/2006/relationships/diagramQuickStyle" Target="../diagrams/quickStyle15.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5.jpeg"/><Relationship Id="rId7" Type="http://schemas.openxmlformats.org/officeDocument/2006/relationships/diagramColors" Target="../diagrams/colors16.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jp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70" y="6039479"/>
            <a:ext cx="9110730" cy="818521"/>
          </a:xfrm>
        </p:spPr>
        <p:txBody>
          <a:bodyPr>
            <a:noAutofit/>
          </a:bodyPr>
          <a:lstStyle/>
          <a:p>
            <a:r>
              <a:rPr lang="en-US" sz="6000">
                <a:solidFill>
                  <a:schemeClr val="tx1"/>
                </a:solidFill>
                <a:latin typeface="Perpetua" panose="02020502060401020303" pitchFamily="18" charset="0"/>
              </a:rPr>
              <a:t>Nlets Overview</a:t>
            </a:r>
            <a:endParaRPr lang="en-US" sz="6000" dirty="0">
              <a:solidFill>
                <a:schemeClr val="tx1"/>
              </a:solidFill>
              <a:latin typeface="Perpetua" panose="02020502060401020303" pitchFamily="18" charset="0"/>
            </a:endParaRPr>
          </a:p>
        </p:txBody>
      </p:sp>
    </p:spTree>
    <p:extLst>
      <p:ext uri="{BB962C8B-B14F-4D97-AF65-F5344CB8AC3E}">
        <p14:creationId xmlns:p14="http://schemas.microsoft.com/office/powerpoint/2010/main" val="1213424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89242508"/>
              </p:ext>
            </p:extLst>
          </p:nvPr>
        </p:nvGraphicFramePr>
        <p:xfrm>
          <a:off x="381000" y="1371600"/>
          <a:ext cx="8458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81000" y="0"/>
            <a:ext cx="7620000" cy="3810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noProof="0" dirty="0">
                <a:latin typeface="Perpetua" pitchFamily="18" charset="0"/>
                <a:ea typeface="+mj-ea"/>
                <a:cs typeface="+mj-cs"/>
              </a:rPr>
              <a:t>Associate (Provide a service to Nlets criminal justice community)*</a:t>
            </a: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5" name="TextBox 4"/>
          <p:cNvSpPr txBox="1"/>
          <p:nvPr/>
        </p:nvSpPr>
        <p:spPr>
          <a:xfrm>
            <a:off x="381000" y="6493099"/>
            <a:ext cx="6661762" cy="381000"/>
          </a:xfrm>
          <a:prstGeom prst="rect">
            <a:avLst/>
          </a:prstGeom>
        </p:spPr>
        <p:txBody>
          <a:bodyPr vert="horz" wrap="square" lIns="91440" tIns="45720" rIns="91440" bIns="45720" rtlCol="0" anchor="ctr">
            <a:normAutofit fontScale="925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noProof="0" dirty="0">
                <a:latin typeface="Perpetua" pitchFamily="18" charset="0"/>
                <a:ea typeface="+mj-ea"/>
                <a:cs typeface="+mj-cs"/>
              </a:rPr>
              <a:t>*Organizations not eligible for any other type of membership</a:t>
            </a: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2193497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60868" y="-312082"/>
            <a:ext cx="8763000" cy="99788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Arial" pitchFamily="34" charset="0"/>
                <a:ea typeface="+mj-ea"/>
                <a:cs typeface="Arial" pitchFamily="34" charset="0"/>
              </a:defRPr>
            </a:lvl1pPr>
          </a:lstStyle>
          <a:p>
            <a:pPr algn="ctr"/>
            <a:r>
              <a:rPr lang="en-US" sz="2400" dirty="0">
                <a:solidFill>
                  <a:schemeClr val="tx2"/>
                </a:solidFill>
                <a:effectLst/>
                <a:latin typeface="Perpetua" panose="02020502060401020303" pitchFamily="18" charset="0"/>
              </a:rPr>
              <a:t>Strategic Partners</a:t>
            </a:r>
          </a:p>
        </p:txBody>
      </p:sp>
      <p:graphicFrame>
        <p:nvGraphicFramePr>
          <p:cNvPr id="2" name="Diagram 1"/>
          <p:cNvGraphicFramePr/>
          <p:nvPr>
            <p:extLst/>
          </p:nvPr>
        </p:nvGraphicFramePr>
        <p:xfrm>
          <a:off x="569815" y="685800"/>
          <a:ext cx="81534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080867" y="2097470"/>
            <a:ext cx="5127616" cy="4135174"/>
          </a:xfrm>
          <a:prstGeom prst="rect">
            <a:avLst/>
          </a:prstGeom>
          <a:ln>
            <a:noFill/>
          </a:ln>
          <a:effectLst/>
        </p:spPr>
      </p:pic>
    </p:spTree>
    <p:extLst>
      <p:ext uri="{BB962C8B-B14F-4D97-AF65-F5344CB8AC3E}">
        <p14:creationId xmlns:p14="http://schemas.microsoft.com/office/powerpoint/2010/main" val="4150915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304800" y="2743200"/>
          <a:ext cx="8534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3200" y="457200"/>
            <a:ext cx="3695699" cy="2705252"/>
          </a:xfrm>
          <a:prstGeom prst="rect">
            <a:avLst/>
          </a:prstGeom>
        </p:spPr>
      </p:pic>
    </p:spTree>
    <p:extLst>
      <p:ext uri="{BB962C8B-B14F-4D97-AF65-F5344CB8AC3E}">
        <p14:creationId xmlns:p14="http://schemas.microsoft.com/office/powerpoint/2010/main" val="1511502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327697" y="727610"/>
            <a:ext cx="6724283" cy="53569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74483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533400" y="1828800"/>
          <a:ext cx="8153400" cy="440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1200" y="352425"/>
            <a:ext cx="2743200" cy="1885950"/>
          </a:xfrm>
          <a:prstGeom prst="rect">
            <a:avLst/>
          </a:prstGeom>
        </p:spPr>
      </p:pic>
    </p:spTree>
    <p:extLst>
      <p:ext uri="{BB962C8B-B14F-4D97-AF65-F5344CB8AC3E}">
        <p14:creationId xmlns:p14="http://schemas.microsoft.com/office/powerpoint/2010/main" val="2410549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533400" y="2286000"/>
          <a:ext cx="8077200" cy="3539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6400" y="535780"/>
            <a:ext cx="2971800" cy="2043113"/>
          </a:xfrm>
          <a:prstGeom prst="rect">
            <a:avLst/>
          </a:prstGeom>
        </p:spPr>
      </p:pic>
    </p:spTree>
    <p:extLst>
      <p:ext uri="{BB962C8B-B14F-4D97-AF65-F5344CB8AC3E}">
        <p14:creationId xmlns:p14="http://schemas.microsoft.com/office/powerpoint/2010/main" val="433644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4294967295"/>
            <p:extLst>
              <p:ext uri="{D42A27DB-BD31-4B8C-83A1-F6EECF244321}">
                <p14:modId xmlns:p14="http://schemas.microsoft.com/office/powerpoint/2010/main" val="3036745015"/>
              </p:ext>
            </p:extLst>
          </p:nvPr>
        </p:nvGraphicFramePr>
        <p:xfrm>
          <a:off x="647700" y="604422"/>
          <a:ext cx="78486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4191000"/>
            <a:ext cx="3048000" cy="2286000"/>
          </a:xfrm>
          <a:prstGeom prst="rect">
            <a:avLst/>
          </a:prstGeom>
        </p:spPr>
      </p:pic>
    </p:spTree>
    <p:extLst>
      <p:ext uri="{BB962C8B-B14F-4D97-AF65-F5344CB8AC3E}">
        <p14:creationId xmlns:p14="http://schemas.microsoft.com/office/powerpoint/2010/main" val="1201995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0608" y="-335338"/>
            <a:ext cx="8763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Arial" pitchFamily="34" charset="0"/>
                <a:ea typeface="+mj-ea"/>
                <a:cs typeface="Arial" pitchFamily="34" charset="0"/>
              </a:defRPr>
            </a:lvl1pPr>
          </a:lstStyle>
          <a:p>
            <a:r>
              <a:rPr lang="en-US" sz="2400" dirty="0">
                <a:solidFill>
                  <a:schemeClr val="tx2"/>
                </a:solidFill>
                <a:latin typeface="Perpetua" panose="02020502060401020303" pitchFamily="18" charset="0"/>
              </a:rPr>
              <a:t>How Nlets Works</a:t>
            </a:r>
          </a:p>
        </p:txBody>
      </p:sp>
      <p:pic>
        <p:nvPicPr>
          <p:cNvPr id="5" name="Picture 4" descr="MN State Patrol.png"/>
          <p:cNvPicPr>
            <a:picLocks noChangeAspect="1"/>
          </p:cNvPicPr>
          <p:nvPr/>
        </p:nvPicPr>
        <p:blipFill>
          <a:blip r:embed="rId3" cstate="print"/>
          <a:stretch>
            <a:fillRect/>
          </a:stretch>
        </p:blipFill>
        <p:spPr>
          <a:xfrm>
            <a:off x="641231" y="3246120"/>
            <a:ext cx="4692769" cy="3108960"/>
          </a:xfrm>
          <a:prstGeom prst="rect">
            <a:avLst/>
          </a:prstGeom>
          <a:ln>
            <a:noFill/>
          </a:ln>
          <a:effectLst>
            <a:outerShdw blurRad="292100" dist="139700" dir="2700000" algn="tl" rotWithShape="0">
              <a:srgbClr val="333333">
                <a:alpha val="65000"/>
              </a:srgbClr>
            </a:outerShdw>
          </a:effectLst>
        </p:spPr>
      </p:pic>
      <p:pic>
        <p:nvPicPr>
          <p:cNvPr id="9" name="Picture 8" descr="TX DL.jpg"/>
          <p:cNvPicPr>
            <a:picLocks noChangeAspect="1"/>
          </p:cNvPicPr>
          <p:nvPr/>
        </p:nvPicPr>
        <p:blipFill>
          <a:blip r:embed="rId4" cstate="print"/>
          <a:srcRect r="3333" b="4000"/>
          <a:stretch>
            <a:fillRect/>
          </a:stretch>
        </p:blipFill>
        <p:spPr>
          <a:xfrm>
            <a:off x="6019800" y="3886200"/>
            <a:ext cx="22098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1" name="Straight Arrow Connector 10"/>
          <p:cNvCxnSpPr/>
          <p:nvPr/>
        </p:nvCxnSpPr>
        <p:spPr>
          <a:xfrm flipV="1">
            <a:off x="4991100" y="4343400"/>
            <a:ext cx="1028700" cy="6096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 name="Diagram 1"/>
          <p:cNvGraphicFramePr/>
          <p:nvPr>
            <p:extLst/>
          </p:nvPr>
        </p:nvGraphicFramePr>
        <p:xfrm>
          <a:off x="381001" y="1219201"/>
          <a:ext cx="8320177" cy="15696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64467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 y="2443889"/>
            <a:ext cx="8991599" cy="11375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2" name="Diagram 1"/>
          <p:cNvGraphicFramePr/>
          <p:nvPr>
            <p:extLst/>
          </p:nvPr>
        </p:nvGraphicFramePr>
        <p:xfrm>
          <a:off x="327338" y="767394"/>
          <a:ext cx="8534400" cy="830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65438" y="1905000"/>
            <a:ext cx="8458200" cy="4005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0031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838200" y="1199572"/>
          <a:ext cx="7543799" cy="1056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network center.jpg"/>
          <p:cNvPicPr>
            <a:picLocks noChangeAspect="1"/>
          </p:cNvPicPr>
          <p:nvPr/>
        </p:nvPicPr>
        <p:blipFill>
          <a:blip r:embed="rId7" cstate="print"/>
          <a:stretch>
            <a:fillRect/>
          </a:stretch>
        </p:blipFill>
        <p:spPr>
          <a:xfrm>
            <a:off x="552092" y="3352800"/>
            <a:ext cx="3259851" cy="1752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descr="Texas.png"/>
          <p:cNvPicPr>
            <a:picLocks noChangeAspect="1"/>
          </p:cNvPicPr>
          <p:nvPr/>
        </p:nvPicPr>
        <p:blipFill>
          <a:blip r:embed="rId8" cstate="print"/>
          <a:stretch>
            <a:fillRect/>
          </a:stretch>
        </p:blipFill>
        <p:spPr>
          <a:xfrm>
            <a:off x="1524000" y="3124200"/>
            <a:ext cx="765403" cy="762000"/>
          </a:xfrm>
          <a:prstGeom prst="rect">
            <a:avLst/>
          </a:prstGeom>
          <a:ln w="28575">
            <a:solidFill>
              <a:srgbClr val="C00000"/>
            </a:solidFill>
          </a:ln>
        </p:spPr>
      </p:pic>
      <p:pic>
        <p:nvPicPr>
          <p:cNvPr id="7" name="Picture 6" descr="NLETS_logo.png"/>
          <p:cNvPicPr>
            <a:picLocks noChangeAspect="1"/>
          </p:cNvPicPr>
          <p:nvPr/>
        </p:nvPicPr>
        <p:blipFill>
          <a:blip r:embed="rId9" cstate="print"/>
          <a:stretch>
            <a:fillRect/>
          </a:stretch>
        </p:blipFill>
        <p:spPr>
          <a:xfrm>
            <a:off x="6124029" y="5188576"/>
            <a:ext cx="2688341" cy="1036323"/>
          </a:xfrm>
          <a:prstGeom prst="rect">
            <a:avLst/>
          </a:prstGeom>
          <a:ln w="88900" cap="sq" cmpd="thickThin">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1" name="Elbow Connector 10"/>
          <p:cNvCxnSpPr/>
          <p:nvPr/>
        </p:nvCxnSpPr>
        <p:spPr>
          <a:xfrm>
            <a:off x="3810000" y="4343400"/>
            <a:ext cx="2209800" cy="1600200"/>
          </a:xfrm>
          <a:prstGeom prst="bentConnector3">
            <a:avLst>
              <a:gd name="adj1" fmla="val 50000"/>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104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6200"/>
            <a:ext cx="8763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Arial" pitchFamily="34" charset="0"/>
                <a:ea typeface="+mj-ea"/>
                <a:cs typeface="Arial" pitchFamily="34" charset="0"/>
              </a:defRPr>
            </a:lvl1pPr>
          </a:lstStyle>
          <a:p>
            <a:endParaRPr lang="en-US" dirty="0">
              <a:effectLst>
                <a:glow rad="101600">
                  <a:schemeClr val="tx1">
                    <a:alpha val="60000"/>
                  </a:schemeClr>
                </a:glow>
              </a:effectLst>
            </a:endParaRPr>
          </a:p>
        </p:txBody>
      </p:sp>
      <p:graphicFrame>
        <p:nvGraphicFramePr>
          <p:cNvPr id="2" name="Diagram 1"/>
          <p:cNvGraphicFramePr/>
          <p:nvPr>
            <p:extLst/>
          </p:nvPr>
        </p:nvGraphicFramePr>
        <p:xfrm>
          <a:off x="437388" y="653796"/>
          <a:ext cx="3962400" cy="5687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descr="old 6.bmp"/>
          <p:cNvPicPr>
            <a:picLocks noChangeAspect="1"/>
          </p:cNvPicPr>
          <p:nvPr/>
        </p:nvPicPr>
        <p:blipFill>
          <a:blip r:embed="rId8" cstate="print"/>
          <a:srcRect l="6069" t="9091" r="8965" b="9091"/>
          <a:stretch>
            <a:fillRect/>
          </a:stretch>
        </p:blipFill>
        <p:spPr>
          <a:xfrm>
            <a:off x="4605867" y="1097452"/>
            <a:ext cx="4157133" cy="4800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58712207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685801" y="1031130"/>
          <a:ext cx="7924800" cy="914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3581402" y="3200402"/>
            <a:ext cx="1970223" cy="19702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9" name="Picture 8" descr="map.png"/>
          <p:cNvPicPr>
            <a:picLocks noChangeAspect="1"/>
          </p:cNvPicPr>
          <p:nvPr/>
        </p:nvPicPr>
        <p:blipFill>
          <a:blip r:embed="rId7" cstate="print"/>
          <a:stretch>
            <a:fillRect/>
          </a:stretch>
        </p:blipFill>
        <p:spPr>
          <a:xfrm>
            <a:off x="728120" y="2464603"/>
            <a:ext cx="5235115" cy="33774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9" descr="Texas.png"/>
          <p:cNvPicPr>
            <a:picLocks noChangeAspect="1"/>
          </p:cNvPicPr>
          <p:nvPr/>
        </p:nvPicPr>
        <p:blipFill>
          <a:blip r:embed="rId8" cstate="print"/>
          <a:stretch>
            <a:fillRect/>
          </a:stretch>
        </p:blipFill>
        <p:spPr>
          <a:xfrm>
            <a:off x="2830694" y="3937742"/>
            <a:ext cx="793027" cy="956903"/>
          </a:xfrm>
          <a:prstGeom prst="rect">
            <a:avLst/>
          </a:prstGeom>
        </p:spPr>
      </p:pic>
      <p:pic>
        <p:nvPicPr>
          <p:cNvPr id="11" name="Picture 10" descr="NLETS_logo.png"/>
          <p:cNvPicPr>
            <a:picLocks noChangeAspect="1"/>
          </p:cNvPicPr>
          <p:nvPr/>
        </p:nvPicPr>
        <p:blipFill>
          <a:blip r:embed="rId9" cstate="print"/>
          <a:stretch>
            <a:fillRect/>
          </a:stretch>
        </p:blipFill>
        <p:spPr>
          <a:xfrm>
            <a:off x="1736808" y="3932536"/>
            <a:ext cx="790687" cy="304800"/>
          </a:xfrm>
          <a:prstGeom prst="rect">
            <a:avLst/>
          </a:prstGeom>
        </p:spPr>
      </p:pic>
      <p:cxnSp>
        <p:nvCxnSpPr>
          <p:cNvPr id="13" name="Straight Arrow Connector 12"/>
          <p:cNvCxnSpPr>
            <a:endCxn id="11" idx="3"/>
          </p:cNvCxnSpPr>
          <p:nvPr/>
        </p:nvCxnSpPr>
        <p:spPr>
          <a:xfrm flipH="1">
            <a:off x="2527495" y="4084936"/>
            <a:ext cx="428513"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202677" y="3058919"/>
            <a:ext cx="1143000" cy="8382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descr="trooper 2.jpg"/>
          <p:cNvPicPr>
            <a:picLocks noChangeAspect="1"/>
          </p:cNvPicPr>
          <p:nvPr/>
        </p:nvPicPr>
        <p:blipFill>
          <a:blip r:embed="rId10" cstate="print"/>
          <a:srcRect r="16000"/>
          <a:stretch>
            <a:fillRect/>
          </a:stretch>
        </p:blipFill>
        <p:spPr>
          <a:xfrm>
            <a:off x="3623721" y="2265691"/>
            <a:ext cx="687335"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3832373" y="1468768"/>
            <a:ext cx="6019800" cy="4634746"/>
          </a:xfrm>
          <a:prstGeom prst="irregularSeal2">
            <a:avLst/>
          </a:prstGeom>
          <a:solidFill>
            <a:srgbClr val="FFFF00"/>
          </a:solidFill>
        </p:spPr>
        <p:txBody>
          <a:bodyPr wrap="square" rtlCol="0">
            <a:spAutoFit/>
          </a:bodyPr>
          <a:lstStyle/>
          <a:p>
            <a:pPr algn="ctr"/>
            <a:r>
              <a:rPr lang="en-US" sz="3200" dirty="0"/>
              <a:t>All of this takes place in less than 1.5 seconds!!</a:t>
            </a:r>
          </a:p>
        </p:txBody>
      </p:sp>
    </p:spTree>
    <p:extLst>
      <p:ext uri="{BB962C8B-B14F-4D97-AF65-F5344CB8AC3E}">
        <p14:creationId xmlns:p14="http://schemas.microsoft.com/office/powerpoint/2010/main" val="977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5867.jpg"/>
          <p:cNvPicPr>
            <a:picLocks noChangeAspect="1"/>
          </p:cNvPicPr>
          <p:nvPr/>
        </p:nvPicPr>
        <p:blipFill>
          <a:blip r:embed="rId3" cstate="print"/>
          <a:stretch>
            <a:fillRect/>
          </a:stretch>
        </p:blipFill>
        <p:spPr>
          <a:xfrm>
            <a:off x="609600" y="990600"/>
            <a:ext cx="4419600" cy="4953000"/>
          </a:xfrm>
          <a:prstGeom prst="rect">
            <a:avLst/>
          </a:prstGeom>
          <a:ln>
            <a:noFill/>
          </a:ln>
          <a:effectLst>
            <a:outerShdw blurRad="292100" dist="139700" dir="2700000" algn="tl" rotWithShape="0">
              <a:srgbClr val="333333">
                <a:alpha val="65000"/>
              </a:srgbClr>
            </a:outerShdw>
          </a:effectLst>
        </p:spPr>
      </p:pic>
      <p:graphicFrame>
        <p:nvGraphicFramePr>
          <p:cNvPr id="2" name="Diagram 1"/>
          <p:cNvGraphicFramePr/>
          <p:nvPr>
            <p:extLst>
              <p:ext uri="{D42A27DB-BD31-4B8C-83A1-F6EECF244321}">
                <p14:modId xmlns:p14="http://schemas.microsoft.com/office/powerpoint/2010/main" val="1968630202"/>
              </p:ext>
            </p:extLst>
          </p:nvPr>
        </p:nvGraphicFramePr>
        <p:xfrm>
          <a:off x="3962400" y="2438400"/>
          <a:ext cx="5334000" cy="16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7436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6200"/>
            <a:ext cx="8763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Arial" pitchFamily="34" charset="0"/>
                <a:ea typeface="+mj-ea"/>
                <a:cs typeface="Arial" pitchFamily="34" charset="0"/>
              </a:defRPr>
            </a:lvl1pPr>
          </a:lstStyle>
          <a:p>
            <a:endParaRPr lang="en-US" dirty="0">
              <a:effectLst>
                <a:glow rad="101600">
                  <a:schemeClr val="tx1">
                    <a:alpha val="60000"/>
                  </a:schemeClr>
                </a:glow>
              </a:effectLst>
            </a:endParaRPr>
          </a:p>
        </p:txBody>
      </p:sp>
      <p:graphicFrame>
        <p:nvGraphicFramePr>
          <p:cNvPr id="2" name="Diagram 1"/>
          <p:cNvGraphicFramePr/>
          <p:nvPr>
            <p:extLst/>
          </p:nvPr>
        </p:nvGraphicFramePr>
        <p:xfrm>
          <a:off x="4089042" y="762000"/>
          <a:ext cx="4648200" cy="5501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old 4.bmp"/>
          <p:cNvPicPr>
            <a:picLocks noChangeAspect="1"/>
          </p:cNvPicPr>
          <p:nvPr/>
        </p:nvPicPr>
        <p:blipFill>
          <a:blip r:embed="rId8" cstate="print"/>
          <a:srcRect l="6131" t="6122" r="8034" b="10204"/>
          <a:stretch>
            <a:fillRect/>
          </a:stretch>
        </p:blipFill>
        <p:spPr>
          <a:xfrm>
            <a:off x="327233" y="1531307"/>
            <a:ext cx="3434576" cy="3962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03306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1600201"/>
            <a:ext cx="7848600" cy="3716893"/>
          </a:xfrm>
          <a:prstGeom prst="irregularSeal1">
            <a:avLst/>
          </a:prstGeom>
          <a:solidFill>
            <a:srgbClr val="FFFF00"/>
          </a:solidFill>
        </p:spPr>
        <p:txBody>
          <a:bodyPr wrap="square" rtlCol="0">
            <a:spAutoFit/>
          </a:bodyPr>
          <a:lstStyle/>
          <a:p>
            <a:pPr algn="ctr"/>
            <a:r>
              <a:rPr lang="en-US" sz="4000" dirty="0">
                <a:latin typeface="Perpetua" panose="02020502060401020303" pitchFamily="18" charset="0"/>
              </a:rPr>
              <a:t>Nlets is </a:t>
            </a:r>
            <a:r>
              <a:rPr lang="en-US" sz="4000" b="1" i="1" dirty="0">
                <a:latin typeface="Perpetua" panose="02020502060401020303" pitchFamily="18" charset="0"/>
              </a:rPr>
              <a:t>NOT</a:t>
            </a:r>
            <a:r>
              <a:rPr lang="en-US" sz="4000" dirty="0">
                <a:latin typeface="Perpetua" panose="02020502060401020303" pitchFamily="18" charset="0"/>
              </a:rPr>
              <a:t> the same as NCIC!</a:t>
            </a:r>
          </a:p>
        </p:txBody>
      </p:sp>
    </p:spTree>
    <p:extLst>
      <p:ext uri="{BB962C8B-B14F-4D97-AF65-F5344CB8AC3E}">
        <p14:creationId xmlns:p14="http://schemas.microsoft.com/office/powerpoint/2010/main" val="386860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452312" y="584200"/>
          <a:ext cx="81280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7600" y="4546600"/>
            <a:ext cx="2381251" cy="1695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1479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6200"/>
            <a:ext cx="8763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Arial" pitchFamily="34" charset="0"/>
                <a:ea typeface="+mj-ea"/>
                <a:cs typeface="Arial" pitchFamily="34" charset="0"/>
              </a:defRPr>
            </a:lvl1pPr>
          </a:lstStyle>
          <a:p>
            <a:endParaRPr lang="en-US" dirty="0">
              <a:effectLst>
                <a:glow rad="101600">
                  <a:schemeClr val="tx1">
                    <a:alpha val="60000"/>
                  </a:schemeClr>
                </a:glow>
              </a:effectLst>
            </a:endParaRPr>
          </a:p>
        </p:txBody>
      </p:sp>
      <p:pic>
        <p:nvPicPr>
          <p:cNvPr id="6" name="Picture 5" descr="old 4.bmp"/>
          <p:cNvPicPr>
            <a:picLocks noChangeAspect="1"/>
          </p:cNvPicPr>
          <p:nvPr/>
        </p:nvPicPr>
        <p:blipFill>
          <a:blip r:embed="rId3" cstate="print"/>
          <a:stretch>
            <a:fillRect/>
          </a:stretch>
        </p:blipFill>
        <p:spPr>
          <a:xfrm>
            <a:off x="2895600" y="4343400"/>
            <a:ext cx="3434576" cy="2057400"/>
          </a:xfrm>
          <a:prstGeom prst="rect">
            <a:avLst/>
          </a:prstGeom>
          <a:ln>
            <a:noFill/>
          </a:ln>
          <a:effectLst>
            <a:softEdge rad="112500"/>
          </a:effectLst>
        </p:spPr>
      </p:pic>
      <p:graphicFrame>
        <p:nvGraphicFramePr>
          <p:cNvPr id="2" name="Diagram 1"/>
          <p:cNvGraphicFramePr/>
          <p:nvPr>
            <p:extLst/>
          </p:nvPr>
        </p:nvGraphicFramePr>
        <p:xfrm>
          <a:off x="914400" y="838200"/>
          <a:ext cx="7315200" cy="30008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371014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nvPr>
        </p:nvGraphicFramePr>
        <p:xfrm>
          <a:off x="652272" y="990600"/>
          <a:ext cx="7924800" cy="36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685800" y="5029200"/>
            <a:ext cx="7848600" cy="1077218"/>
          </a:xfrm>
          <a:prstGeom prst="rect">
            <a:avLst/>
          </a:prstGeom>
          <a:solidFill>
            <a:schemeClr val="accent1">
              <a:lumMod val="40000"/>
              <a:lumOff val="60000"/>
            </a:schemeClr>
          </a:solidFill>
          <a:ln>
            <a:noFill/>
          </a:ln>
          <a:effectLst/>
        </p:spPr>
        <p:txBody>
          <a:bodyPr wrap="square" rtlCol="0">
            <a:spAutoFit/>
          </a:bodyPr>
          <a:lstStyle/>
          <a:p>
            <a:pPr algn="ctr"/>
            <a:r>
              <a:rPr lang="en-US" sz="3200" b="1" i="1" dirty="0">
                <a:latin typeface="Perpetua" panose="02020502060401020303" pitchFamily="18" charset="0"/>
              </a:rPr>
              <a:t>Strategic partners </a:t>
            </a:r>
            <a:r>
              <a:rPr lang="en-US" sz="3200" dirty="0">
                <a:latin typeface="Perpetua" panose="02020502060401020303" pitchFamily="18" charset="0"/>
              </a:rPr>
              <a:t>must serve the same mission that Nlets pursues.</a:t>
            </a:r>
          </a:p>
        </p:txBody>
      </p:sp>
    </p:spTree>
    <p:extLst>
      <p:ext uri="{BB962C8B-B14F-4D97-AF65-F5344CB8AC3E}">
        <p14:creationId xmlns:p14="http://schemas.microsoft.com/office/powerpoint/2010/main" val="4216289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68171" y="743309"/>
            <a:ext cx="3657600" cy="5411788"/>
          </a:xfrm>
          <a:solidFill>
            <a:schemeClr val="tx2">
              <a:lumMod val="20000"/>
              <a:lumOff val="80000"/>
            </a:schemeClr>
          </a:solidFill>
          <a:ln>
            <a:noFill/>
          </a:ln>
          <a:effectLst>
            <a:outerShdw blurRad="190500" dist="228600" dir="2700000" algn="ctr">
              <a:srgbClr val="000000">
                <a:alpha val="30000"/>
              </a:srgbClr>
            </a:outerShdw>
          </a:effectLst>
        </p:spPr>
        <p:txBody>
          <a:bodyPr>
            <a:noAutofit/>
          </a:bodyPr>
          <a:lstStyle/>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Alabama Criminal Justice Information Center</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Alaska Department of Public Safety</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Arizona Department of Public Safety</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Arkansas Crime Information Center</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California Department of Justice</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Colorado Bureau of Investigation</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Connecticut </a:t>
            </a:r>
            <a:r>
              <a:rPr lang="en-US" sz="1200" dirty="0" err="1">
                <a:solidFill>
                  <a:schemeClr val="tx1"/>
                </a:solidFill>
                <a:latin typeface="Perpetua" panose="02020502060401020303" pitchFamily="18" charset="0"/>
                <a:cs typeface="Times New Roman" panose="02020603050405020304" pitchFamily="18" charset="0"/>
              </a:rPr>
              <a:t>Dept</a:t>
            </a:r>
            <a:r>
              <a:rPr lang="en-US" sz="1200" dirty="0">
                <a:solidFill>
                  <a:schemeClr val="tx1"/>
                </a:solidFill>
                <a:latin typeface="Perpetua" panose="02020502060401020303" pitchFamily="18" charset="0"/>
                <a:cs typeface="Times New Roman" panose="02020603050405020304" pitchFamily="18" charset="0"/>
              </a:rPr>
              <a:t> of Emergency </a:t>
            </a:r>
            <a:r>
              <a:rPr lang="en-US" sz="1200" dirty="0" err="1">
                <a:solidFill>
                  <a:schemeClr val="tx1"/>
                </a:solidFill>
                <a:latin typeface="Perpetua" panose="02020502060401020303" pitchFamily="18" charset="0"/>
                <a:cs typeface="Times New Roman" panose="02020603050405020304" pitchFamily="18" charset="0"/>
              </a:rPr>
              <a:t>Svcs</a:t>
            </a:r>
            <a:r>
              <a:rPr lang="en-US" sz="1200" dirty="0">
                <a:solidFill>
                  <a:schemeClr val="tx1"/>
                </a:solidFill>
                <a:latin typeface="Perpetua" panose="02020502060401020303" pitchFamily="18" charset="0"/>
                <a:cs typeface="Times New Roman" panose="02020603050405020304" pitchFamily="18" charset="0"/>
              </a:rPr>
              <a:t> &amp; Public Protection</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DC Metropolitan Police Department</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Delaware State Police</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Florida Department of Law Enforcement</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Georgia Bureau of Investigation</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Hawaii Criminal Justice Data Center</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Idaho State Police</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Illinois State Police</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Indiana State Police</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Iowa Department of Public Safety</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Judiciary of Guam</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Kansas Bureau of Investigation</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Kentucky State Police</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Louisiana State Police</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Maine State Police</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Maryland State Police Headquarters</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Massachusetts Executive Office of Public Safety &amp; Security</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Michigan State Police</a:t>
            </a:r>
          </a:p>
          <a:p>
            <a:pPr>
              <a:spcBef>
                <a:spcPts val="100"/>
              </a:spcBef>
              <a:buNone/>
            </a:pPr>
            <a:r>
              <a:rPr lang="en-US" sz="1200" dirty="0">
                <a:solidFill>
                  <a:schemeClr val="tx1"/>
                </a:solidFill>
                <a:latin typeface="Perpetua" panose="02020502060401020303" pitchFamily="18" charset="0"/>
                <a:cs typeface="Times New Roman" panose="02020603050405020304" pitchFamily="18" charset="0"/>
              </a:rPr>
              <a:t>Minnesota Department of Public Safety</a:t>
            </a:r>
          </a:p>
          <a:p>
            <a:pPr marL="228600" lvl="0" indent="-228600">
              <a:spcBef>
                <a:spcPts val="100"/>
              </a:spcBef>
              <a:buNone/>
            </a:pPr>
            <a:r>
              <a:rPr lang="en-US" sz="1200" dirty="0">
                <a:solidFill>
                  <a:schemeClr val="tx1"/>
                </a:solidFill>
                <a:latin typeface="Perpetua" panose="02020502060401020303" pitchFamily="18" charset="0"/>
                <a:cs typeface="Times New Roman" panose="02020603050405020304" pitchFamily="18" charset="0"/>
              </a:rPr>
              <a:t>Mississippi Department of Public Safety</a:t>
            </a:r>
          </a:p>
          <a:p>
            <a:pPr marL="228600" lvl="0" indent="-228600">
              <a:spcBef>
                <a:spcPts val="100"/>
              </a:spcBef>
              <a:buNone/>
            </a:pPr>
            <a:r>
              <a:rPr lang="en-US" sz="1200" dirty="0">
                <a:solidFill>
                  <a:schemeClr val="tx1"/>
                </a:solidFill>
                <a:latin typeface="Perpetua" panose="02020502060401020303" pitchFamily="18" charset="0"/>
                <a:cs typeface="Times New Roman" panose="02020603050405020304" pitchFamily="18" charset="0"/>
              </a:rPr>
              <a:t>Missouri State Highway Patrol</a:t>
            </a:r>
          </a:p>
        </p:txBody>
      </p:sp>
      <p:sp>
        <p:nvSpPr>
          <p:cNvPr id="4" name="TextBox 3"/>
          <p:cNvSpPr txBox="1"/>
          <p:nvPr/>
        </p:nvSpPr>
        <p:spPr>
          <a:xfrm>
            <a:off x="4953000" y="762000"/>
            <a:ext cx="3581400" cy="5411738"/>
          </a:xfrm>
          <a:prstGeom prst="rect">
            <a:avLst/>
          </a:prstGeom>
          <a:solidFill>
            <a:schemeClr val="tx2">
              <a:lumMod val="20000"/>
              <a:lumOff val="80000"/>
            </a:schemeClr>
          </a:solidFill>
          <a:ln>
            <a:noFill/>
          </a:ln>
          <a:effectLst>
            <a:outerShdw blurRad="190500" dist="228600" dir="2700000" algn="ctr">
              <a:srgbClr val="000000">
                <a:alpha val="30000"/>
              </a:srgbClr>
            </a:outerShdw>
          </a:effectLst>
        </p:spPr>
        <p:txBody>
          <a:bodyPr wrap="square" rtlCol="0">
            <a:spAutoFit/>
          </a:bodyPr>
          <a:lstStyle/>
          <a:p>
            <a:pPr marL="228600" indent="-228600">
              <a:spcBef>
                <a:spcPts val="100"/>
              </a:spcBef>
            </a:pPr>
            <a:r>
              <a:rPr lang="en-US" sz="1200" dirty="0">
                <a:latin typeface="Perpetua" panose="02020502060401020303" pitchFamily="18" charset="0"/>
                <a:cs typeface="Times New Roman" panose="02020603050405020304" pitchFamily="18" charset="0"/>
              </a:rPr>
              <a:t>Montana Department of Justice</a:t>
            </a:r>
          </a:p>
          <a:p>
            <a:pPr marL="228600" indent="-228600">
              <a:spcBef>
                <a:spcPts val="100"/>
              </a:spcBef>
            </a:pPr>
            <a:r>
              <a:rPr lang="en-US" sz="1200" dirty="0">
                <a:latin typeface="Perpetua" panose="02020502060401020303" pitchFamily="18" charset="0"/>
                <a:cs typeface="Times New Roman" panose="02020603050405020304" pitchFamily="18" charset="0"/>
              </a:rPr>
              <a:t>Nebraska State Police</a:t>
            </a:r>
          </a:p>
          <a:p>
            <a:pPr marL="228600" indent="-228600">
              <a:spcBef>
                <a:spcPts val="100"/>
              </a:spcBef>
            </a:pPr>
            <a:r>
              <a:rPr lang="en-US" sz="1200" dirty="0">
                <a:latin typeface="Perpetua" panose="02020502060401020303" pitchFamily="18" charset="0"/>
                <a:cs typeface="Times New Roman" panose="02020603050405020304" pitchFamily="18" charset="0"/>
              </a:rPr>
              <a:t>Nevada Department of Public Safety</a:t>
            </a:r>
          </a:p>
          <a:p>
            <a:pPr marL="228600" indent="-228600">
              <a:spcBef>
                <a:spcPts val="100"/>
              </a:spcBef>
            </a:pPr>
            <a:r>
              <a:rPr lang="en-US" sz="1200" dirty="0">
                <a:latin typeface="Perpetua" panose="02020502060401020303" pitchFamily="18" charset="0"/>
                <a:cs typeface="Times New Roman" panose="02020603050405020304" pitchFamily="18" charset="0"/>
              </a:rPr>
              <a:t>New Hampshire State Police</a:t>
            </a:r>
          </a:p>
          <a:p>
            <a:pPr marL="228600" indent="-228600">
              <a:spcBef>
                <a:spcPts val="100"/>
              </a:spcBef>
            </a:pPr>
            <a:r>
              <a:rPr lang="en-US" sz="1200" dirty="0">
                <a:latin typeface="Perpetua" panose="02020502060401020303" pitchFamily="18" charset="0"/>
                <a:cs typeface="Times New Roman" panose="02020603050405020304" pitchFamily="18" charset="0"/>
              </a:rPr>
              <a:t>New Jersey State Police</a:t>
            </a:r>
          </a:p>
          <a:p>
            <a:pPr marL="228600" indent="-228600">
              <a:spcBef>
                <a:spcPts val="100"/>
              </a:spcBef>
            </a:pPr>
            <a:r>
              <a:rPr lang="en-US" sz="1200" dirty="0">
                <a:latin typeface="Perpetua" panose="02020502060401020303" pitchFamily="18" charset="0"/>
                <a:cs typeface="Times New Roman" panose="02020603050405020304" pitchFamily="18" charset="0"/>
              </a:rPr>
              <a:t>New Mexico Department of Public Safety</a:t>
            </a:r>
          </a:p>
          <a:p>
            <a:pPr marL="228600" indent="-228600">
              <a:spcBef>
                <a:spcPts val="100"/>
              </a:spcBef>
            </a:pPr>
            <a:r>
              <a:rPr lang="en-US" sz="1200" dirty="0">
                <a:latin typeface="Perpetua" panose="02020502060401020303" pitchFamily="18" charset="0"/>
                <a:cs typeface="Times New Roman" panose="02020603050405020304" pitchFamily="18" charset="0"/>
              </a:rPr>
              <a:t>New York State Police</a:t>
            </a:r>
          </a:p>
          <a:p>
            <a:pPr marL="228600" indent="-228600">
              <a:spcBef>
                <a:spcPts val="100"/>
              </a:spcBef>
            </a:pPr>
            <a:r>
              <a:rPr lang="en-US" sz="1200" dirty="0">
                <a:latin typeface="Perpetua" panose="02020502060401020303" pitchFamily="18" charset="0"/>
                <a:cs typeface="Times New Roman" panose="02020603050405020304" pitchFamily="18" charset="0"/>
              </a:rPr>
              <a:t>North Carolina State Bureau of  Investigation</a:t>
            </a:r>
          </a:p>
          <a:p>
            <a:pPr marL="228600" indent="-228600">
              <a:spcBef>
                <a:spcPts val="100"/>
              </a:spcBef>
            </a:pPr>
            <a:r>
              <a:rPr lang="en-US" sz="1200" dirty="0">
                <a:latin typeface="Perpetua" panose="02020502060401020303" pitchFamily="18" charset="0"/>
                <a:cs typeface="Times New Roman" panose="02020603050405020304" pitchFamily="18" charset="0"/>
              </a:rPr>
              <a:t>North Dakota Dept. of Emergency Services</a:t>
            </a:r>
          </a:p>
          <a:p>
            <a:pPr marL="228600" indent="-228600">
              <a:spcBef>
                <a:spcPts val="100"/>
              </a:spcBef>
            </a:pPr>
            <a:r>
              <a:rPr lang="en-US" sz="1200" dirty="0">
                <a:latin typeface="Perpetua" panose="02020502060401020303" pitchFamily="18" charset="0"/>
                <a:cs typeface="Times New Roman" panose="02020603050405020304" pitchFamily="18" charset="0"/>
              </a:rPr>
              <a:t>Ohio State Highway Patrol</a:t>
            </a:r>
          </a:p>
          <a:p>
            <a:pPr marL="228600" indent="-228600">
              <a:spcBef>
                <a:spcPts val="100"/>
              </a:spcBef>
            </a:pPr>
            <a:r>
              <a:rPr lang="en-US" sz="1200" dirty="0">
                <a:latin typeface="Perpetua" panose="02020502060401020303" pitchFamily="18" charset="0"/>
                <a:cs typeface="Times New Roman" panose="02020603050405020304" pitchFamily="18" charset="0"/>
              </a:rPr>
              <a:t>Oklahoma Department of Public Safety</a:t>
            </a:r>
          </a:p>
          <a:p>
            <a:pPr marL="228600" indent="-228600">
              <a:spcBef>
                <a:spcPts val="100"/>
              </a:spcBef>
            </a:pPr>
            <a:r>
              <a:rPr lang="en-US" sz="1200" dirty="0">
                <a:latin typeface="Perpetua" panose="02020502060401020303" pitchFamily="18" charset="0"/>
                <a:cs typeface="Times New Roman" panose="02020603050405020304" pitchFamily="18" charset="0"/>
              </a:rPr>
              <a:t>Oregon State Police</a:t>
            </a:r>
          </a:p>
          <a:p>
            <a:pPr marL="228600" indent="-228600">
              <a:spcBef>
                <a:spcPts val="100"/>
              </a:spcBef>
            </a:pPr>
            <a:r>
              <a:rPr lang="en-US" sz="1200" dirty="0">
                <a:latin typeface="Perpetua" panose="02020502060401020303" pitchFamily="18" charset="0"/>
                <a:cs typeface="Times New Roman" panose="02020603050405020304" pitchFamily="18" charset="0"/>
              </a:rPr>
              <a:t>Pennsylvania State Police</a:t>
            </a:r>
          </a:p>
          <a:p>
            <a:pPr marL="228600" indent="-228600">
              <a:spcBef>
                <a:spcPts val="100"/>
              </a:spcBef>
            </a:pPr>
            <a:r>
              <a:rPr lang="en-US" sz="1200" dirty="0">
                <a:latin typeface="Perpetua" panose="02020502060401020303" pitchFamily="18" charset="0"/>
                <a:cs typeface="Times New Roman" panose="02020603050405020304" pitchFamily="18" charset="0"/>
              </a:rPr>
              <a:t>Puerto Rico Department of Justice</a:t>
            </a:r>
          </a:p>
          <a:p>
            <a:pPr marL="228600" indent="-228600">
              <a:spcBef>
                <a:spcPts val="100"/>
              </a:spcBef>
            </a:pPr>
            <a:r>
              <a:rPr lang="en-US" sz="1200" dirty="0">
                <a:latin typeface="Perpetua" panose="02020502060401020303" pitchFamily="18" charset="0"/>
                <a:cs typeface="Times New Roman" panose="02020603050405020304" pitchFamily="18" charset="0"/>
              </a:rPr>
              <a:t>Rhode Island State Police</a:t>
            </a:r>
          </a:p>
          <a:p>
            <a:pPr marL="228600" indent="-228600">
              <a:spcBef>
                <a:spcPts val="100"/>
              </a:spcBef>
            </a:pPr>
            <a:r>
              <a:rPr lang="en-US" sz="1200" dirty="0">
                <a:latin typeface="Perpetua" panose="02020502060401020303" pitchFamily="18" charset="0"/>
                <a:cs typeface="Times New Roman" panose="02020603050405020304" pitchFamily="18" charset="0"/>
              </a:rPr>
              <a:t>South Carolina Law Enforcement Division</a:t>
            </a:r>
          </a:p>
          <a:p>
            <a:pPr marL="228600" indent="-228600">
              <a:spcBef>
                <a:spcPts val="100"/>
              </a:spcBef>
            </a:pPr>
            <a:r>
              <a:rPr lang="en-US" sz="1200" dirty="0">
                <a:latin typeface="Perpetua" panose="02020502060401020303" pitchFamily="18" charset="0"/>
                <a:cs typeface="Times New Roman" panose="02020603050405020304" pitchFamily="18" charset="0"/>
              </a:rPr>
              <a:t>South Dakota Department of Public Safety</a:t>
            </a:r>
          </a:p>
          <a:p>
            <a:pPr marL="228600" indent="-228600">
              <a:spcBef>
                <a:spcPts val="100"/>
              </a:spcBef>
            </a:pPr>
            <a:r>
              <a:rPr lang="en-US" sz="1200" dirty="0">
                <a:latin typeface="Perpetua" panose="02020502060401020303" pitchFamily="18" charset="0"/>
                <a:cs typeface="Times New Roman" panose="02020603050405020304" pitchFamily="18" charset="0"/>
              </a:rPr>
              <a:t>Tennessee Bureau of Investigation</a:t>
            </a:r>
          </a:p>
          <a:p>
            <a:pPr marL="228600" indent="-228600">
              <a:spcBef>
                <a:spcPts val="100"/>
              </a:spcBef>
            </a:pPr>
            <a:r>
              <a:rPr lang="en-US" sz="1200" dirty="0">
                <a:latin typeface="Perpetua" panose="02020502060401020303" pitchFamily="18" charset="0"/>
                <a:cs typeface="Times New Roman" panose="02020603050405020304" pitchFamily="18" charset="0"/>
              </a:rPr>
              <a:t>Texas Department of Public Safety</a:t>
            </a:r>
          </a:p>
          <a:p>
            <a:pPr marL="228600" indent="-228600">
              <a:spcBef>
                <a:spcPts val="100"/>
              </a:spcBef>
            </a:pPr>
            <a:r>
              <a:rPr lang="en-US" sz="1200" dirty="0">
                <a:latin typeface="Perpetua" panose="02020502060401020303" pitchFamily="18" charset="0"/>
                <a:cs typeface="Times New Roman" panose="02020603050405020304" pitchFamily="18" charset="0"/>
              </a:rPr>
              <a:t>United States Virgin Islands Police Department</a:t>
            </a:r>
          </a:p>
          <a:p>
            <a:pPr marL="228600" indent="-228600">
              <a:spcBef>
                <a:spcPts val="100"/>
              </a:spcBef>
            </a:pPr>
            <a:r>
              <a:rPr lang="en-US" sz="1200" dirty="0">
                <a:latin typeface="Perpetua" panose="02020502060401020303" pitchFamily="18" charset="0"/>
                <a:cs typeface="Times New Roman" panose="02020603050405020304" pitchFamily="18" charset="0"/>
              </a:rPr>
              <a:t>Utah Bureau of Criminal Identification</a:t>
            </a:r>
          </a:p>
          <a:p>
            <a:pPr marL="228600" indent="-228600">
              <a:spcBef>
                <a:spcPts val="100"/>
              </a:spcBef>
            </a:pPr>
            <a:r>
              <a:rPr lang="en-US" sz="1200" dirty="0">
                <a:latin typeface="Perpetua" panose="02020502060401020303" pitchFamily="18" charset="0"/>
                <a:cs typeface="Times New Roman" panose="02020603050405020304" pitchFamily="18" charset="0"/>
              </a:rPr>
              <a:t>Vermont Department of Public Safety</a:t>
            </a:r>
          </a:p>
          <a:p>
            <a:pPr marL="228600" indent="-228600">
              <a:spcBef>
                <a:spcPts val="100"/>
              </a:spcBef>
            </a:pPr>
            <a:r>
              <a:rPr lang="en-US" sz="1200" dirty="0">
                <a:latin typeface="Perpetua" panose="02020502060401020303" pitchFamily="18" charset="0"/>
                <a:cs typeface="Times New Roman" panose="02020603050405020304" pitchFamily="18" charset="0"/>
              </a:rPr>
              <a:t>Virginia State Police</a:t>
            </a:r>
          </a:p>
          <a:p>
            <a:pPr marL="228600" indent="-228600">
              <a:spcBef>
                <a:spcPts val="100"/>
              </a:spcBef>
            </a:pPr>
            <a:r>
              <a:rPr lang="en-US" sz="1200" dirty="0">
                <a:latin typeface="Perpetua" panose="02020502060401020303" pitchFamily="18" charset="0"/>
                <a:cs typeface="Times New Roman" panose="02020603050405020304" pitchFamily="18" charset="0"/>
              </a:rPr>
              <a:t>Washington State Patrol</a:t>
            </a:r>
          </a:p>
          <a:p>
            <a:pPr marL="228600" indent="-228600">
              <a:spcBef>
                <a:spcPts val="100"/>
              </a:spcBef>
            </a:pPr>
            <a:r>
              <a:rPr lang="en-US" sz="1200" dirty="0">
                <a:latin typeface="Perpetua" panose="02020502060401020303" pitchFamily="18" charset="0"/>
                <a:cs typeface="Times New Roman" panose="02020603050405020304" pitchFamily="18" charset="0"/>
              </a:rPr>
              <a:t>West Virginia State Police</a:t>
            </a:r>
          </a:p>
          <a:p>
            <a:pPr marL="228600" indent="-228600">
              <a:spcBef>
                <a:spcPts val="100"/>
              </a:spcBef>
            </a:pPr>
            <a:r>
              <a:rPr lang="en-US" sz="1200" dirty="0">
                <a:latin typeface="Perpetua" panose="02020502060401020303" pitchFamily="18" charset="0"/>
                <a:cs typeface="Times New Roman" panose="02020603050405020304" pitchFamily="18" charset="0"/>
              </a:rPr>
              <a:t>Wisconsin Department of Justice</a:t>
            </a:r>
          </a:p>
          <a:p>
            <a:pPr marL="228600" indent="-228600">
              <a:spcBef>
                <a:spcPts val="100"/>
              </a:spcBef>
            </a:pPr>
            <a:r>
              <a:rPr lang="en-US" sz="1200" dirty="0">
                <a:latin typeface="Perpetua" panose="02020502060401020303" pitchFamily="18" charset="0"/>
                <a:cs typeface="Times New Roman" panose="02020603050405020304" pitchFamily="18" charset="0"/>
              </a:rPr>
              <a:t>Wyoming Division of Criminal Investigation</a:t>
            </a:r>
            <a:endParaRPr lang="en-US" sz="1100" dirty="0">
              <a:cs typeface="Times New Roman" panose="02020603050405020304" pitchFamily="18" charset="0"/>
            </a:endParaRPr>
          </a:p>
        </p:txBody>
      </p:sp>
      <p:sp>
        <p:nvSpPr>
          <p:cNvPr id="6" name="TextBox 5"/>
          <p:cNvSpPr txBox="1"/>
          <p:nvPr/>
        </p:nvSpPr>
        <p:spPr>
          <a:xfrm>
            <a:off x="381000" y="0"/>
            <a:ext cx="6661762" cy="381000"/>
          </a:xfrm>
          <a:prstGeom prst="rect">
            <a:avLst/>
          </a:prstGeom>
        </p:spPr>
        <p:txBody>
          <a:bodyPr vert="horz" wrap="square" lIns="91440" tIns="45720" rIns="91440" bIns="45720" rtlCol="0" anchor="ctr">
            <a:normAutofit fontScale="925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rPr>
              <a:t>Principal, (States, Commonwealths, Territories)*</a:t>
            </a:r>
          </a:p>
        </p:txBody>
      </p:sp>
      <p:sp>
        <p:nvSpPr>
          <p:cNvPr id="7" name="TextBox 6"/>
          <p:cNvSpPr txBox="1"/>
          <p:nvPr/>
        </p:nvSpPr>
        <p:spPr>
          <a:xfrm>
            <a:off x="368120" y="6517407"/>
            <a:ext cx="8623479" cy="381000"/>
          </a:xfrm>
          <a:prstGeom prst="rect">
            <a:avLst/>
          </a:prstGeom>
        </p:spPr>
        <p:txBody>
          <a:bodyPr vert="horz" wrap="square" lIns="91440" tIns="45720" rIns="91440" bIns="45720" rtlCol="0" anchor="ctr">
            <a:normAutofit fontScale="85000" lnSpcReduction="10000"/>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dirty="0">
                <a:latin typeface="Perpetua" pitchFamily="18" charset="0"/>
                <a:ea typeface="+mj-ea"/>
                <a:cs typeface="+mj-cs"/>
              </a:rPr>
              <a:t>*Non-federal criminal justice agencies assigned Nlets control terminal responsibilities</a:t>
            </a: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3156069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4294967295"/>
          </p:nvPr>
        </p:nvSpPr>
        <p:spPr>
          <a:xfrm>
            <a:off x="381000" y="1142999"/>
            <a:ext cx="3962400" cy="4801314"/>
          </a:xfrm>
          <a:solidFill>
            <a:schemeClr val="tx2">
              <a:lumMod val="20000"/>
              <a:lumOff val="80000"/>
            </a:schemeClr>
          </a:solidFill>
          <a:ln>
            <a:noFill/>
          </a:ln>
          <a:effectLst>
            <a:outerShdw blurRad="190500" dist="228600" dir="2700000" algn="ctr">
              <a:srgbClr val="000000">
                <a:alpha val="30000"/>
              </a:srgbClr>
            </a:outerShdw>
          </a:effectLst>
        </p:spPr>
        <p:txBody>
          <a:bodyPr>
            <a:noAutofit/>
          </a:bodyPr>
          <a:lstStyle/>
          <a:p>
            <a:pPr>
              <a:buNone/>
            </a:pPr>
            <a:r>
              <a:rPr lang="en-US" sz="1800" dirty="0">
                <a:solidFill>
                  <a:schemeClr val="tx1"/>
                </a:solidFill>
                <a:latin typeface="Perpetua" panose="02020502060401020303" pitchFamily="18" charset="0"/>
                <a:cs typeface="Times New Roman" panose="02020603050405020304" pitchFamily="18" charset="0"/>
              </a:rPr>
              <a:t>Administrative Office of U.S. Courts</a:t>
            </a:r>
          </a:p>
          <a:p>
            <a:pPr>
              <a:buNone/>
            </a:pPr>
            <a:r>
              <a:rPr lang="en-US" sz="1800" dirty="0">
                <a:solidFill>
                  <a:schemeClr val="tx1"/>
                </a:solidFill>
                <a:latin typeface="Perpetua" panose="02020502060401020303" pitchFamily="18" charset="0"/>
                <a:cs typeface="Times New Roman" panose="02020603050405020304" pitchFamily="18" charset="0"/>
              </a:rPr>
              <a:t>Bureau of Consular Affairs/ DOS Passport Services</a:t>
            </a:r>
          </a:p>
          <a:p>
            <a:pPr>
              <a:buNone/>
            </a:pPr>
            <a:r>
              <a:rPr lang="es-ES" sz="1800" dirty="0">
                <a:solidFill>
                  <a:schemeClr val="tx1"/>
                </a:solidFill>
                <a:latin typeface="Perpetua" panose="02020502060401020303" pitchFamily="18" charset="0"/>
                <a:cs typeface="Times New Roman" panose="02020603050405020304" pitchFamily="18" charset="0"/>
              </a:rPr>
              <a:t>El Paso Intelligence Center (EPIC)</a:t>
            </a:r>
            <a:endParaRPr lang="en-US" sz="1800" dirty="0">
              <a:solidFill>
                <a:schemeClr val="tx1"/>
              </a:solidFill>
              <a:latin typeface="Perpetua" panose="02020502060401020303" pitchFamily="18" charset="0"/>
              <a:cs typeface="Times New Roman" panose="02020603050405020304" pitchFamily="18" charset="0"/>
            </a:endParaRPr>
          </a:p>
          <a:p>
            <a:pPr>
              <a:buNone/>
            </a:pPr>
            <a:r>
              <a:rPr lang="en-US" sz="1800" dirty="0">
                <a:solidFill>
                  <a:schemeClr val="tx1"/>
                </a:solidFill>
                <a:latin typeface="Perpetua" panose="02020502060401020303" pitchFamily="18" charset="0"/>
                <a:cs typeface="Times New Roman" panose="02020603050405020304" pitchFamily="18" charset="0"/>
              </a:rPr>
              <a:t>Federal Bureau of Investigation / NCIC</a:t>
            </a:r>
          </a:p>
          <a:p>
            <a:pPr>
              <a:buNone/>
            </a:pPr>
            <a:r>
              <a:rPr lang="en-US" sz="1800" dirty="0">
                <a:solidFill>
                  <a:schemeClr val="tx1"/>
                </a:solidFill>
                <a:latin typeface="Perpetua" panose="02020502060401020303" pitchFamily="18" charset="0"/>
                <a:cs typeface="Times New Roman" panose="02020603050405020304" pitchFamily="18" charset="0"/>
              </a:rPr>
              <a:t>Federal Bureau of Prisons</a:t>
            </a:r>
          </a:p>
          <a:p>
            <a:pPr>
              <a:buNone/>
            </a:pPr>
            <a:r>
              <a:rPr lang="en-US" sz="1800" dirty="0">
                <a:solidFill>
                  <a:schemeClr val="tx1"/>
                </a:solidFill>
                <a:latin typeface="Perpetua" panose="02020502060401020303" pitchFamily="18" charset="0"/>
                <a:cs typeface="Times New Roman" panose="02020603050405020304" pitchFamily="18" charset="0"/>
              </a:rPr>
              <a:t>Federal Motor Carrier Safety Administration</a:t>
            </a:r>
          </a:p>
          <a:p>
            <a:pPr>
              <a:buNone/>
            </a:pPr>
            <a:r>
              <a:rPr lang="en-US" sz="1800" dirty="0">
                <a:solidFill>
                  <a:schemeClr val="tx1"/>
                </a:solidFill>
                <a:latin typeface="Perpetua" panose="02020502060401020303" pitchFamily="18" charset="0"/>
                <a:cs typeface="Times New Roman" panose="02020603050405020304" pitchFamily="18" charset="0"/>
              </a:rPr>
              <a:t>Federal Protective Service</a:t>
            </a:r>
          </a:p>
          <a:p>
            <a:pPr>
              <a:buNone/>
            </a:pPr>
            <a:r>
              <a:rPr lang="en-US" sz="1800" dirty="0">
                <a:solidFill>
                  <a:schemeClr val="tx1"/>
                </a:solidFill>
                <a:latin typeface="Perpetua" panose="02020502060401020303" pitchFamily="18" charset="0"/>
                <a:cs typeface="Times New Roman" panose="02020603050405020304" pitchFamily="18" charset="0"/>
              </a:rPr>
              <a:t>National Weather Service / NOAA</a:t>
            </a:r>
          </a:p>
          <a:p>
            <a:pPr>
              <a:buNone/>
            </a:pPr>
            <a:r>
              <a:rPr lang="en-US" sz="1800" dirty="0">
                <a:solidFill>
                  <a:schemeClr val="tx1"/>
                </a:solidFill>
                <a:latin typeface="Perpetua" panose="02020502060401020303" pitchFamily="18" charset="0"/>
                <a:cs typeface="Times New Roman" panose="02020603050405020304" pitchFamily="18" charset="0"/>
              </a:rPr>
              <a:t>Office of  Justice Programs, Bureau of Justice Statistics</a:t>
            </a:r>
          </a:p>
          <a:p>
            <a:pPr>
              <a:buNone/>
            </a:pPr>
            <a:r>
              <a:rPr lang="en-US" sz="1800" dirty="0">
                <a:solidFill>
                  <a:schemeClr val="tx1"/>
                </a:solidFill>
                <a:latin typeface="Perpetua" panose="02020502060401020303" pitchFamily="18" charset="0"/>
                <a:cs typeface="Times New Roman" panose="02020603050405020304" pitchFamily="18" charset="0"/>
              </a:rPr>
              <a:t>Social Security Administration</a:t>
            </a:r>
          </a:p>
          <a:p>
            <a:pPr>
              <a:buNone/>
            </a:pPr>
            <a:r>
              <a:rPr lang="en-US" sz="1800" dirty="0">
                <a:solidFill>
                  <a:schemeClr val="tx1"/>
                </a:solidFill>
                <a:latin typeface="Perpetua" panose="02020502060401020303" pitchFamily="18" charset="0"/>
                <a:cs typeface="Times New Roman" panose="02020603050405020304" pitchFamily="18" charset="0"/>
              </a:rPr>
              <a:t>Transportation Security Administration</a:t>
            </a:r>
          </a:p>
          <a:p>
            <a:pPr>
              <a:buNone/>
            </a:pPr>
            <a:r>
              <a:rPr lang="en-US" sz="1800" dirty="0">
                <a:solidFill>
                  <a:schemeClr val="tx1"/>
                </a:solidFill>
                <a:latin typeface="Perpetua" panose="02020502060401020303" pitchFamily="18" charset="0"/>
                <a:cs typeface="Times New Roman" panose="02020603050405020304" pitchFamily="18" charset="0"/>
              </a:rPr>
              <a:t>U.S. Air Force</a:t>
            </a:r>
          </a:p>
          <a:p>
            <a:pPr>
              <a:buNone/>
            </a:pPr>
            <a:r>
              <a:rPr lang="en-US" sz="1800" dirty="0">
                <a:solidFill>
                  <a:schemeClr val="tx1"/>
                </a:solidFill>
                <a:latin typeface="Perpetua" panose="02020502060401020303" pitchFamily="18" charset="0"/>
                <a:cs typeface="Times New Roman" panose="02020603050405020304" pitchFamily="18" charset="0"/>
              </a:rPr>
              <a:t>U.S. Army</a:t>
            </a:r>
          </a:p>
        </p:txBody>
      </p:sp>
      <p:sp>
        <p:nvSpPr>
          <p:cNvPr id="11" name="Rectangle 10"/>
          <p:cNvSpPr/>
          <p:nvPr/>
        </p:nvSpPr>
        <p:spPr>
          <a:xfrm>
            <a:off x="4648200" y="1143000"/>
            <a:ext cx="4090147" cy="4247317"/>
          </a:xfrm>
          <a:prstGeom prst="rect">
            <a:avLst/>
          </a:prstGeom>
          <a:solidFill>
            <a:schemeClr val="tx2">
              <a:lumMod val="20000"/>
              <a:lumOff val="80000"/>
            </a:schemeClr>
          </a:solidFill>
          <a:ln>
            <a:noFill/>
          </a:ln>
          <a:effectLst>
            <a:outerShdw blurRad="190500" dist="228600" dir="2700000" algn="ctr">
              <a:srgbClr val="000000">
                <a:alpha val="30000"/>
              </a:srgbClr>
            </a:outerShdw>
          </a:effectLst>
        </p:spPr>
        <p:txBody>
          <a:bodyPr wrap="square">
            <a:spAutoFit/>
          </a:bodyPr>
          <a:lstStyle/>
          <a:p>
            <a:pPr>
              <a:buNone/>
            </a:pPr>
            <a:r>
              <a:rPr lang="en-US" dirty="0">
                <a:latin typeface="Perpetua" panose="02020502060401020303" pitchFamily="18" charset="0"/>
                <a:cs typeface="Times New Roman" panose="02020603050405020304" pitchFamily="18" charset="0"/>
              </a:rPr>
              <a:t>U.S. Citizenship &amp; Immigration Service</a:t>
            </a:r>
          </a:p>
          <a:p>
            <a:pPr>
              <a:buNone/>
            </a:pPr>
            <a:r>
              <a:rPr lang="en-US" dirty="0">
                <a:latin typeface="Perpetua" panose="02020502060401020303" pitchFamily="18" charset="0"/>
                <a:cs typeface="Times New Roman" panose="02020603050405020304" pitchFamily="18" charset="0"/>
              </a:rPr>
              <a:t>U.S. Coast Guard</a:t>
            </a:r>
          </a:p>
          <a:p>
            <a:pPr>
              <a:buNone/>
            </a:pPr>
            <a:r>
              <a:rPr lang="en-US" dirty="0">
                <a:latin typeface="Perpetua" panose="02020502060401020303" pitchFamily="18" charset="0"/>
                <a:cs typeface="Times New Roman" panose="02020603050405020304" pitchFamily="18" charset="0"/>
              </a:rPr>
              <a:t>U.S. Customs and Border Protection</a:t>
            </a:r>
          </a:p>
          <a:p>
            <a:pPr>
              <a:buNone/>
            </a:pPr>
            <a:r>
              <a:rPr lang="en-US" dirty="0">
                <a:latin typeface="Perpetua" panose="02020502060401020303" pitchFamily="18" charset="0"/>
                <a:cs typeface="Times New Roman" panose="02020603050405020304" pitchFamily="18" charset="0"/>
              </a:rPr>
              <a:t>U.S. Department of Defense/DMDC</a:t>
            </a:r>
          </a:p>
          <a:p>
            <a:pPr>
              <a:buNone/>
            </a:pPr>
            <a:r>
              <a:rPr lang="en-US" dirty="0">
                <a:latin typeface="Perpetua" panose="02020502060401020303" pitchFamily="18" charset="0"/>
                <a:cs typeface="Times New Roman" panose="02020603050405020304" pitchFamily="18" charset="0"/>
              </a:rPr>
              <a:t>U.S. Department of Justice</a:t>
            </a:r>
          </a:p>
          <a:p>
            <a:pPr>
              <a:buNone/>
            </a:pPr>
            <a:r>
              <a:rPr lang="en-US" dirty="0">
                <a:latin typeface="Perpetua" panose="02020502060401020303" pitchFamily="18" charset="0"/>
                <a:cs typeface="Times New Roman" panose="02020603050405020304" pitchFamily="18" charset="0"/>
              </a:rPr>
              <a:t>U.S. Department of State</a:t>
            </a:r>
          </a:p>
          <a:p>
            <a:pPr>
              <a:buNone/>
            </a:pPr>
            <a:r>
              <a:rPr lang="en-US" dirty="0">
                <a:latin typeface="Perpetua" panose="02020502060401020303" pitchFamily="18" charset="0"/>
                <a:cs typeface="Times New Roman" panose="02020603050405020304" pitchFamily="18" charset="0"/>
              </a:rPr>
              <a:t>U.S. Department of the Interior</a:t>
            </a:r>
          </a:p>
          <a:p>
            <a:pPr>
              <a:buNone/>
            </a:pPr>
            <a:r>
              <a:rPr lang="en-US" dirty="0">
                <a:latin typeface="Perpetua" panose="02020502060401020303" pitchFamily="18" charset="0"/>
                <a:cs typeface="Times New Roman" panose="02020603050405020304" pitchFamily="18" charset="0"/>
              </a:rPr>
              <a:t>U.S. Department of Veteran’s Affairs</a:t>
            </a:r>
          </a:p>
          <a:p>
            <a:pPr>
              <a:buNone/>
            </a:pPr>
            <a:r>
              <a:rPr lang="en-US" dirty="0">
                <a:latin typeface="Perpetua" panose="02020502060401020303" pitchFamily="18" charset="0"/>
                <a:cs typeface="Times New Roman" panose="02020603050405020304" pitchFamily="18" charset="0"/>
              </a:rPr>
              <a:t>U.S. Immigration and Customs Enforcement</a:t>
            </a:r>
          </a:p>
          <a:p>
            <a:pPr>
              <a:buNone/>
            </a:pPr>
            <a:r>
              <a:rPr lang="en-US" dirty="0">
                <a:latin typeface="Perpetua" panose="02020502060401020303" pitchFamily="18" charset="0"/>
                <a:cs typeface="Times New Roman" panose="02020603050405020304" pitchFamily="18" charset="0"/>
              </a:rPr>
              <a:t>U.S. Marshals Service</a:t>
            </a:r>
          </a:p>
          <a:p>
            <a:pPr>
              <a:buNone/>
            </a:pPr>
            <a:r>
              <a:rPr lang="en-US" dirty="0">
                <a:latin typeface="Perpetua" panose="02020502060401020303" pitchFamily="18" charset="0"/>
                <a:cs typeface="Times New Roman" panose="02020603050405020304" pitchFamily="18" charset="0"/>
              </a:rPr>
              <a:t>U.S. National Central Bureau of Interpol</a:t>
            </a:r>
          </a:p>
          <a:p>
            <a:pPr>
              <a:buNone/>
            </a:pPr>
            <a:r>
              <a:rPr lang="en-US" dirty="0">
                <a:latin typeface="Perpetua" panose="02020502060401020303" pitchFamily="18" charset="0"/>
                <a:cs typeface="Times New Roman" panose="02020603050405020304" pitchFamily="18" charset="0"/>
              </a:rPr>
              <a:t>U.S. Navy / NCIS</a:t>
            </a:r>
          </a:p>
          <a:p>
            <a:pPr>
              <a:buNone/>
            </a:pPr>
            <a:r>
              <a:rPr lang="en-US" dirty="0">
                <a:latin typeface="Perpetua" panose="02020502060401020303" pitchFamily="18" charset="0"/>
                <a:cs typeface="Times New Roman" panose="02020603050405020304" pitchFamily="18" charset="0"/>
              </a:rPr>
              <a:t>U.S. Office of Personnel Management</a:t>
            </a:r>
          </a:p>
          <a:p>
            <a:pPr>
              <a:buNone/>
            </a:pPr>
            <a:r>
              <a:rPr lang="en-US" dirty="0">
                <a:latin typeface="Perpetua" panose="02020502060401020303" pitchFamily="18" charset="0"/>
                <a:cs typeface="Times New Roman" panose="02020603050405020304" pitchFamily="18" charset="0"/>
              </a:rPr>
              <a:t>U.S. Postal Inspection Service</a:t>
            </a:r>
          </a:p>
          <a:p>
            <a:pPr>
              <a:buNone/>
            </a:pPr>
            <a:r>
              <a:rPr lang="en-US" dirty="0">
                <a:latin typeface="Perpetua" panose="02020502060401020303" pitchFamily="18" charset="0"/>
                <a:cs typeface="Times New Roman" panose="02020603050405020304" pitchFamily="18" charset="0"/>
              </a:rPr>
              <a:t>U.S. Secret Service</a:t>
            </a:r>
          </a:p>
        </p:txBody>
      </p:sp>
      <p:sp>
        <p:nvSpPr>
          <p:cNvPr id="5" name="TextBox 4"/>
          <p:cNvSpPr txBox="1"/>
          <p:nvPr/>
        </p:nvSpPr>
        <p:spPr>
          <a:xfrm>
            <a:off x="381000" y="0"/>
            <a:ext cx="6661762" cy="381000"/>
          </a:xfrm>
          <a:prstGeom prst="rect">
            <a:avLst/>
          </a:prstGeom>
        </p:spPr>
        <p:txBody>
          <a:bodyPr vert="horz" wrap="square" lIns="91440" tIns="45720" rIns="91440" bIns="45720" rtlCol="0" anchor="ctr">
            <a:normAutofit fontScale="925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dirty="0">
                <a:latin typeface="Perpetua" pitchFamily="18" charset="0"/>
                <a:ea typeface="+mj-ea"/>
                <a:cs typeface="+mj-cs"/>
              </a:rPr>
              <a:t>Federal*</a:t>
            </a: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6" name="TextBox 5"/>
          <p:cNvSpPr txBox="1"/>
          <p:nvPr/>
        </p:nvSpPr>
        <p:spPr>
          <a:xfrm>
            <a:off x="381000" y="6477000"/>
            <a:ext cx="8229600" cy="381000"/>
          </a:xfrm>
          <a:prstGeom prst="rect">
            <a:avLst/>
          </a:prstGeom>
        </p:spPr>
        <p:txBody>
          <a:bodyPr vert="horz" wrap="square" lIns="91440" tIns="45720" rIns="91440" bIns="45720" rtlCol="0" anchor="ctr">
            <a:normAutofit fontScale="925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noProof="0" dirty="0">
                <a:latin typeface="Perpetua" pitchFamily="18" charset="0"/>
                <a:ea typeface="+mj-ea"/>
                <a:cs typeface="+mj-cs"/>
              </a:rPr>
              <a:t>*Federal agencies that may be assigned control terminal responsibilities</a:t>
            </a: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2313662984"/>
      </p:ext>
    </p:extLst>
  </p:cSld>
  <p:clrMapOvr>
    <a:masterClrMapping/>
  </p:clrMapOvr>
</p:sld>
</file>

<file path=ppt/theme/theme1.xml><?xml version="1.0" encoding="utf-8"?>
<a:theme xmlns:a="http://schemas.openxmlformats.org/drawingml/2006/main" name="network_state_357">
  <a:themeElements>
    <a:clrScheme name="Network State">
      <a:dk1>
        <a:srgbClr val="003366"/>
      </a:dk1>
      <a:lt1>
        <a:sysClr val="window" lastClr="FFFFFF"/>
      </a:lt1>
      <a:dk2>
        <a:srgbClr val="403A34"/>
      </a:dk2>
      <a:lt2>
        <a:srgbClr val="FDF721"/>
      </a:lt2>
      <a:accent1>
        <a:srgbClr val="1297FF"/>
      </a:accent1>
      <a:accent2>
        <a:srgbClr val="0C75CC"/>
      </a:accent2>
      <a:accent3>
        <a:srgbClr val="0960AB"/>
      </a:accent3>
      <a:accent4>
        <a:srgbClr val="013163"/>
      </a:accent4>
      <a:accent5>
        <a:srgbClr val="F2B202"/>
      </a:accent5>
      <a:accent6>
        <a:srgbClr val="FEF711"/>
      </a:accent6>
      <a:hlink>
        <a:srgbClr val="7F7F7F"/>
      </a:hlink>
      <a:folHlink>
        <a:srgbClr val="D8D8D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network_state_357</Template>
  <TotalTime>108</TotalTime>
  <Words>1082</Words>
  <Application>Microsoft Office PowerPoint</Application>
  <PresentationFormat>On-screen Show (4:3)</PresentationFormat>
  <Paragraphs>149</Paragraphs>
  <Slides>21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Black</vt:lpstr>
      <vt:lpstr>Calibri</vt:lpstr>
      <vt:lpstr>Perpetua</vt:lpstr>
      <vt:lpstr>network_state_357</vt:lpstr>
      <vt:lpstr>Nlets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Nlets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Nlets Overview Teri M. Fournier-Harsin, Training &amp; Education Program Manager</dc:title>
  <dc:creator>Teri Fournier-Harsin</dc:creator>
  <cp:lastModifiedBy>Teri Fournier-Harsin</cp:lastModifiedBy>
  <cp:revision>17</cp:revision>
  <cp:lastPrinted>2017-08-18T14:08:43Z</cp:lastPrinted>
  <dcterms:created xsi:type="dcterms:W3CDTF">2017-08-16T21:25:52Z</dcterms:created>
  <dcterms:modified xsi:type="dcterms:W3CDTF">2019-08-16T13:54:45Z</dcterms:modified>
</cp:coreProperties>
</file>